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5" r:id="rId6"/>
    <p:sldId id="281" r:id="rId7"/>
    <p:sldId id="263" r:id="rId8"/>
    <p:sldId id="279" r:id="rId9"/>
    <p:sldId id="280" r:id="rId10"/>
    <p:sldId id="284" r:id="rId11"/>
    <p:sldId id="270" r:id="rId12"/>
    <p:sldId id="282" r:id="rId13"/>
    <p:sldId id="271" r:id="rId14"/>
    <p:sldId id="272" r:id="rId15"/>
    <p:sldId id="273" r:id="rId16"/>
    <p:sldId id="283" r:id="rId17"/>
    <p:sldId id="274" r:id="rId18"/>
    <p:sldId id="275" r:id="rId19"/>
    <p:sldId id="264" r:id="rId20"/>
    <p:sldId id="269" r:id="rId21"/>
    <p:sldId id="276" r:id="rId22"/>
    <p:sldId id="277" r:id="rId23"/>
    <p:sldId id="285" r:id="rId24"/>
    <p:sldId id="278" r:id="rId25"/>
    <p:sldId id="266" r:id="rId26"/>
    <p:sldId id="267" r:id="rId27"/>
    <p:sldId id="286" r:id="rId28"/>
    <p:sldId id="257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9FB0-093C-AA4D-945C-1D99A84C98CD}" type="datetimeFigureOut">
              <a:rPr lang="fr-FR" smtClean="0"/>
              <a:t>10/12/17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97E-3058-5D48-9CD8-B1868DC668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46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9FB0-093C-AA4D-945C-1D99A84C98CD}" type="datetimeFigureOut">
              <a:rPr lang="fr-FR" smtClean="0"/>
              <a:t>10/12/17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97E-3058-5D48-9CD8-B1868DC668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98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9FB0-093C-AA4D-945C-1D99A84C98CD}" type="datetimeFigureOut">
              <a:rPr lang="fr-FR" smtClean="0"/>
              <a:t>10/12/17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97E-3058-5D48-9CD8-B1868DC668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13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9FB0-093C-AA4D-945C-1D99A84C98CD}" type="datetimeFigureOut">
              <a:rPr lang="fr-FR" smtClean="0"/>
              <a:t>10/12/17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97E-3058-5D48-9CD8-B1868DC668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2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9FB0-093C-AA4D-945C-1D99A84C98CD}" type="datetimeFigureOut">
              <a:rPr lang="fr-FR" smtClean="0"/>
              <a:t>10/12/17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97E-3058-5D48-9CD8-B1868DC668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43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9FB0-093C-AA4D-945C-1D99A84C98CD}" type="datetimeFigureOut">
              <a:rPr lang="fr-FR" smtClean="0"/>
              <a:t>10/12/17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97E-3058-5D48-9CD8-B1868DC668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17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9FB0-093C-AA4D-945C-1D99A84C98CD}" type="datetimeFigureOut">
              <a:rPr lang="fr-FR" smtClean="0"/>
              <a:t>10/12/17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97E-3058-5D48-9CD8-B1868DC668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92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9FB0-093C-AA4D-945C-1D99A84C98CD}" type="datetimeFigureOut">
              <a:rPr lang="fr-FR" smtClean="0"/>
              <a:t>10/12/17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97E-3058-5D48-9CD8-B1868DC668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18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9FB0-093C-AA4D-945C-1D99A84C98CD}" type="datetimeFigureOut">
              <a:rPr lang="fr-FR" smtClean="0"/>
              <a:t>10/12/17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97E-3058-5D48-9CD8-B1868DC668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25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9FB0-093C-AA4D-945C-1D99A84C98CD}" type="datetimeFigureOut">
              <a:rPr lang="fr-FR" smtClean="0"/>
              <a:t>10/12/17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97E-3058-5D48-9CD8-B1868DC668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90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9FB0-093C-AA4D-945C-1D99A84C98CD}" type="datetimeFigureOut">
              <a:rPr lang="fr-FR" smtClean="0"/>
              <a:t>10/12/17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B97E-3058-5D48-9CD8-B1868DC668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29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99FB0-093C-AA4D-945C-1D99A84C98CD}" type="datetimeFigureOut">
              <a:rPr lang="fr-FR" smtClean="0"/>
              <a:t>10/12/17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8B97E-3058-5D48-9CD8-B1868DC668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18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alague-Hadrien_4000-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1" y="1379205"/>
            <a:ext cx="3352800" cy="54787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733464" cy="1597124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Properties</a:t>
            </a:r>
            <a:r>
              <a:rPr lang="fr-FR" b="1" dirty="0" smtClean="0"/>
              <a:t> of a </a:t>
            </a:r>
            <a:r>
              <a:rPr lang="fr-FR" b="1" dirty="0" err="1" smtClean="0"/>
              <a:t>stochastic</a:t>
            </a:r>
            <a:r>
              <a:rPr lang="fr-FR" b="1" dirty="0" smtClean="0"/>
              <a:t> model of </a:t>
            </a:r>
            <a:r>
              <a:rPr lang="fr-FR" b="1" dirty="0" err="1" smtClean="0"/>
              <a:t>macroevolution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protracted</a:t>
            </a:r>
            <a:r>
              <a:rPr lang="fr-FR" b="1" dirty="0" smtClean="0"/>
              <a:t> </a:t>
            </a:r>
            <a:r>
              <a:rPr lang="fr-FR" b="1" dirty="0" err="1" smtClean="0"/>
              <a:t>speciation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5796" y="4750185"/>
            <a:ext cx="6400800" cy="124756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Jér</a:t>
            </a:r>
            <a:r>
              <a:rPr lang="fr-FR" dirty="0" smtClean="0"/>
              <a:t>ô</a:t>
            </a:r>
            <a:r>
              <a:rPr lang="fr-FR" dirty="0" smtClean="0"/>
              <a:t>me Chave</a:t>
            </a:r>
          </a:p>
          <a:p>
            <a:r>
              <a:rPr lang="fr-FR" dirty="0" smtClean="0"/>
              <a:t>EDB CNRS-Université Paul Sabatier, Toulouse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23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 </a:t>
            </a:r>
            <a:r>
              <a:rPr lang="fr-FR" dirty="0" err="1" smtClean="0"/>
              <a:t>interesting</a:t>
            </a:r>
            <a:r>
              <a:rPr lang="fr-FR" dirty="0" smtClean="0"/>
              <a:t> </a:t>
            </a:r>
            <a:r>
              <a:rPr lang="fr-FR" dirty="0" err="1" smtClean="0"/>
              <a:t>historical</a:t>
            </a:r>
            <a:r>
              <a:rPr lang="fr-FR" dirty="0" smtClean="0"/>
              <a:t> </a:t>
            </a:r>
            <a:r>
              <a:rPr lang="fr-FR" dirty="0" err="1" smtClean="0"/>
              <a:t>paper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901" y="1283642"/>
            <a:ext cx="6702390" cy="55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6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neutral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r>
              <a:rPr lang="fr-FR" dirty="0" smtClean="0"/>
              <a:t> </a:t>
            </a:r>
            <a:r>
              <a:rPr lang="fr-FR" dirty="0" err="1" smtClean="0"/>
              <a:t>fails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5243689" cy="4525963"/>
          </a:xfrm>
        </p:spPr>
        <p:txBody>
          <a:bodyPr>
            <a:normAutofit fontScale="92500"/>
          </a:bodyPr>
          <a:lstStyle/>
          <a:p>
            <a:r>
              <a:rPr lang="fr-FR" sz="2800" dirty="0" err="1" smtClean="0"/>
              <a:t>Empirical</a:t>
            </a:r>
            <a:r>
              <a:rPr lang="fr-FR" sz="2800" dirty="0" smtClean="0"/>
              <a:t> </a:t>
            </a:r>
            <a:r>
              <a:rPr lang="fr-FR" sz="2800" dirty="0" err="1" smtClean="0"/>
              <a:t>species</a:t>
            </a:r>
            <a:r>
              <a:rPr lang="fr-FR" sz="2800" dirty="0" smtClean="0"/>
              <a:t> accumulation </a:t>
            </a:r>
            <a:r>
              <a:rPr lang="fr-FR" sz="2800" dirty="0" err="1" smtClean="0"/>
              <a:t>curves</a:t>
            </a:r>
            <a:r>
              <a:rPr lang="fr-FR" sz="2800" dirty="0" smtClean="0"/>
              <a:t> are </a:t>
            </a:r>
            <a:r>
              <a:rPr lang="fr-FR" sz="2800" dirty="0" err="1" smtClean="0"/>
              <a:t>often</a:t>
            </a:r>
            <a:r>
              <a:rPr lang="fr-FR" sz="2800" dirty="0" smtClean="0"/>
              <a:t> power-</a:t>
            </a:r>
            <a:r>
              <a:rPr lang="fr-FR" sz="2800" dirty="0" err="1" smtClean="0"/>
              <a:t>law</a:t>
            </a:r>
            <a:r>
              <a:rPr lang="fr-FR" sz="2800" dirty="0" smtClean="0"/>
              <a:t>, not </a:t>
            </a:r>
            <a:r>
              <a:rPr lang="fr-FR" sz="2800" dirty="0" err="1" smtClean="0"/>
              <a:t>logarithmic</a:t>
            </a:r>
            <a:r>
              <a:rPr lang="fr-FR" sz="2800" dirty="0" smtClean="0"/>
              <a:t> </a:t>
            </a:r>
          </a:p>
          <a:p>
            <a:endParaRPr lang="fr-FR" sz="2800" dirty="0"/>
          </a:p>
          <a:p>
            <a:endParaRPr lang="fr-FR" sz="2800" dirty="0" smtClean="0"/>
          </a:p>
          <a:p>
            <a:r>
              <a:rPr lang="fr-FR" sz="2800" dirty="0" smtClean="0"/>
              <a:t>The </a:t>
            </a:r>
            <a:r>
              <a:rPr lang="fr-FR" sz="2800" dirty="0" err="1" smtClean="0"/>
              <a:t>neutral</a:t>
            </a:r>
            <a:r>
              <a:rPr lang="fr-FR" sz="2800" dirty="0" smtClean="0"/>
              <a:t> model </a:t>
            </a:r>
            <a:r>
              <a:rPr lang="fr-FR" sz="2800" dirty="0" err="1" smtClean="0"/>
              <a:t>with</a:t>
            </a:r>
            <a:r>
              <a:rPr lang="fr-FR" sz="2800" dirty="0" smtClean="0"/>
              <a:t> point </a:t>
            </a:r>
            <a:r>
              <a:rPr lang="fr-FR" sz="2800" dirty="0" err="1" smtClean="0"/>
              <a:t>s</a:t>
            </a:r>
            <a:r>
              <a:rPr lang="fr-FR" sz="2800" dirty="0" err="1" smtClean="0"/>
              <a:t>peciation</a:t>
            </a:r>
            <a:r>
              <a:rPr lang="fr-FR" sz="2800" dirty="0" smtClean="0"/>
              <a:t> </a:t>
            </a:r>
            <a:r>
              <a:rPr lang="fr-FR" sz="2800" dirty="0" err="1" smtClean="0"/>
              <a:t>produces</a:t>
            </a:r>
            <a:r>
              <a:rPr lang="fr-FR" sz="2800" dirty="0" smtClean="0"/>
              <a:t> </a:t>
            </a:r>
            <a:r>
              <a:rPr lang="fr-FR" sz="2800" dirty="0" err="1" smtClean="0"/>
              <a:t>too</a:t>
            </a:r>
            <a:r>
              <a:rPr lang="fr-FR" sz="2800" dirty="0" smtClean="0"/>
              <a:t> </a:t>
            </a:r>
            <a:r>
              <a:rPr lang="fr-FR" sz="2800" dirty="0" err="1" smtClean="0"/>
              <a:t>many</a:t>
            </a:r>
            <a:r>
              <a:rPr lang="fr-FR" sz="2800" dirty="0" smtClean="0"/>
              <a:t> rare </a:t>
            </a:r>
            <a:r>
              <a:rPr lang="fr-FR" sz="2800" dirty="0" err="1" smtClean="0"/>
              <a:t>species</a:t>
            </a:r>
            <a:r>
              <a:rPr lang="fr-FR" sz="2800" dirty="0" smtClean="0"/>
              <a:t>, and drift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too</a:t>
            </a:r>
            <a:r>
              <a:rPr lang="fr-FR" sz="2800" dirty="0" smtClean="0"/>
              <a:t> slow to </a:t>
            </a:r>
            <a:r>
              <a:rPr lang="fr-FR" sz="2800" dirty="0" err="1" smtClean="0"/>
              <a:t>wipe</a:t>
            </a:r>
            <a:r>
              <a:rPr lang="fr-FR" sz="2800" dirty="0" smtClean="0"/>
              <a:t> </a:t>
            </a:r>
            <a:r>
              <a:rPr lang="fr-FR" sz="2800" dirty="0" err="1" smtClean="0"/>
              <a:t>away</a:t>
            </a:r>
            <a:r>
              <a:rPr lang="fr-FR" sz="2800" dirty="0" smtClean="0"/>
              <a:t> </a:t>
            </a:r>
            <a:r>
              <a:rPr lang="fr-FR" sz="2800" dirty="0" err="1" smtClean="0"/>
              <a:t>abundant</a:t>
            </a:r>
            <a:r>
              <a:rPr lang="fr-FR" sz="2800" dirty="0" smtClean="0"/>
              <a:t> </a:t>
            </a:r>
            <a:r>
              <a:rPr lang="fr-FR" sz="2800" dirty="0" err="1" smtClean="0"/>
              <a:t>species</a:t>
            </a:r>
            <a:r>
              <a:rPr lang="fr-FR" sz="2800" dirty="0" smtClean="0"/>
              <a:t> (</a:t>
            </a:r>
            <a:r>
              <a:rPr lang="fr-FR" sz="2800" dirty="0" err="1" smtClean="0"/>
              <a:t>Ricklefs</a:t>
            </a:r>
            <a:r>
              <a:rPr lang="fr-FR" sz="2800" dirty="0" smtClean="0"/>
              <a:t> 2003, </a:t>
            </a:r>
            <a:r>
              <a:rPr lang="fr-FR" sz="2800" dirty="0" err="1" smtClean="0"/>
              <a:t>Nee</a:t>
            </a:r>
            <a:r>
              <a:rPr lang="fr-FR" sz="2800" dirty="0" smtClean="0"/>
              <a:t> 2005)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889" y="1600200"/>
            <a:ext cx="2799643" cy="23557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796" y="4177451"/>
            <a:ext cx="2724736" cy="22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2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Hubbell’s</a:t>
            </a:r>
            <a:r>
              <a:rPr lang="fr-FR" dirty="0" smtClean="0"/>
              <a:t> </a:t>
            </a:r>
            <a:r>
              <a:rPr lang="fr-FR" dirty="0" err="1" smtClean="0"/>
              <a:t>proposal</a:t>
            </a:r>
            <a:endParaRPr lang="fr-FR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417888" y="1574805"/>
            <a:ext cx="2651125" cy="1298575"/>
          </a:xfrm>
          <a:prstGeom prst="ellipse">
            <a:avLst/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34013" y="2871792"/>
            <a:ext cx="225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Calibri" charset="0"/>
                <a:cs typeface="Arial" charset="0"/>
              </a:rPr>
              <a:t>Immigration: </a:t>
            </a:r>
            <a:r>
              <a:rPr lang="fr-FR" sz="2000" i="1">
                <a:latin typeface="Calibri" charset="0"/>
                <a:cs typeface="Arial" charset="0"/>
              </a:rPr>
              <a:t>m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92563" y="2008192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352926" y="1935167"/>
            <a:ext cx="144462" cy="14287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208463" y="2224092"/>
            <a:ext cx="144463" cy="1428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424363" y="2439992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784726" y="2582867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713288" y="2295530"/>
            <a:ext cx="144463" cy="14287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13288" y="2008192"/>
            <a:ext cx="144463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145088" y="2151067"/>
            <a:ext cx="144463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000626" y="2439992"/>
            <a:ext cx="144462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000626" y="1863730"/>
            <a:ext cx="144462" cy="1428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434013" y="2224092"/>
            <a:ext cx="144463" cy="142875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992563" y="2871792"/>
            <a:ext cx="1473200" cy="1349375"/>
            <a:chOff x="975" y="2523"/>
            <a:chExt cx="928" cy="850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975" y="2948"/>
              <a:ext cx="928" cy="42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247" y="2523"/>
              <a:ext cx="355" cy="425"/>
            </a:xfrm>
            <a:prstGeom prst="downArrow">
              <a:avLst>
                <a:gd name="adj1" fmla="val 50000"/>
                <a:gd name="adj2" fmla="val 2993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84" y="3021"/>
              <a:ext cx="91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601" y="3112"/>
              <a:ext cx="91" cy="9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737" y="3248"/>
              <a:ext cx="91" cy="9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511" y="3021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511" y="3202"/>
              <a:ext cx="91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692" y="2975"/>
              <a:ext cx="91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375" y="3112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057" y="3021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1102" y="3202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239" y="3157"/>
              <a:ext cx="91" cy="9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09601" y="1790705"/>
            <a:ext cx="2689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 err="1" smtClean="0">
                <a:latin typeface="Calibri" charset="0"/>
                <a:cs typeface="Arial" charset="0"/>
              </a:rPr>
              <a:t>Regional</a:t>
            </a:r>
            <a:r>
              <a:rPr lang="fr-FR" sz="2000" dirty="0" smtClean="0">
                <a:latin typeface="Calibri" charset="0"/>
                <a:cs typeface="Arial" charset="0"/>
              </a:rPr>
              <a:t> pool</a:t>
            </a:r>
            <a:endParaRPr lang="fr-FR" sz="2000" dirty="0">
              <a:latin typeface="Symbol" charset="0"/>
              <a:cs typeface="Arial" charset="0"/>
            </a:endParaRPr>
          </a:p>
        </p:txBody>
      </p: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3992563" y="2871792"/>
            <a:ext cx="1473200" cy="1349375"/>
            <a:chOff x="2435" y="1889"/>
            <a:chExt cx="928" cy="850"/>
          </a:xfrm>
        </p:grpSpPr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435" y="2314"/>
              <a:ext cx="928" cy="42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AutoShape 33"/>
            <p:cNvSpPr>
              <a:spLocks noChangeArrowheads="1"/>
            </p:cNvSpPr>
            <p:nvPr/>
          </p:nvSpPr>
          <p:spPr bwMode="auto">
            <a:xfrm>
              <a:off x="2844" y="1889"/>
              <a:ext cx="73" cy="425"/>
            </a:xfrm>
            <a:prstGeom prst="downArrow">
              <a:avLst>
                <a:gd name="adj1" fmla="val 50000"/>
                <a:gd name="adj2" fmla="val 145548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744" y="2387"/>
              <a:ext cx="91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3061" y="2478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3197" y="2614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699" y="2523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2971" y="2387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2971" y="2568"/>
              <a:ext cx="91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152" y="2341"/>
              <a:ext cx="91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2835" y="2478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2517" y="2387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2562" y="2568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825501" y="3534206"/>
            <a:ext cx="2689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 smtClean="0">
                <a:latin typeface="Calibri" charset="0"/>
                <a:cs typeface="Arial" charset="0"/>
              </a:rPr>
              <a:t>(dispersal-</a:t>
            </a:r>
            <a:r>
              <a:rPr lang="fr-FR" sz="2000" dirty="0" err="1" smtClean="0">
                <a:latin typeface="Calibri" charset="0"/>
                <a:cs typeface="Arial" charset="0"/>
              </a:rPr>
              <a:t>limited</a:t>
            </a:r>
            <a:r>
              <a:rPr lang="fr-FR" sz="2000" dirty="0" smtClean="0">
                <a:latin typeface="Calibri" charset="0"/>
                <a:cs typeface="Arial" charset="0"/>
              </a:rPr>
              <a:t>) local </a:t>
            </a:r>
            <a:r>
              <a:rPr lang="fr-FR" sz="2000" dirty="0" err="1" smtClean="0">
                <a:latin typeface="Calibri" charset="0"/>
                <a:cs typeface="Arial" charset="0"/>
              </a:rPr>
              <a:t>sample</a:t>
            </a:r>
            <a:endParaRPr lang="fr-FR" sz="2000" dirty="0">
              <a:latin typeface="Symbol" charset="0"/>
              <a:cs typeface="Arial" charset="0"/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6207126" y="1595442"/>
            <a:ext cx="2324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dirty="0" err="1" smtClean="0">
                <a:latin typeface="Calibri" charset="0"/>
              </a:rPr>
              <a:t>Speciation</a:t>
            </a:r>
            <a:r>
              <a:rPr lang="fr-FR" dirty="0" smtClean="0">
                <a:latin typeface="Calibri" charset="0"/>
              </a:rPr>
              <a:t> rate </a:t>
            </a:r>
            <a:r>
              <a:rPr lang="fr-FR" dirty="0" smtClean="0">
                <a:latin typeface="Symbol" charset="0"/>
              </a:rPr>
              <a:t>q</a:t>
            </a:r>
            <a:endParaRPr lang="fr-FR" dirty="0">
              <a:latin typeface="Symbol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223899" y="5824224"/>
            <a:ext cx="7410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Hubbell</a:t>
            </a:r>
            <a:r>
              <a:rPr lang="fr-FR" i="1" dirty="0" smtClean="0"/>
              <a:t> </a:t>
            </a:r>
            <a:r>
              <a:rPr lang="fr-FR" i="1" dirty="0"/>
              <a:t>The </a:t>
            </a:r>
            <a:r>
              <a:rPr lang="fr-FR" i="1" dirty="0" err="1"/>
              <a:t>unified</a:t>
            </a:r>
            <a:r>
              <a:rPr lang="fr-FR" i="1" dirty="0"/>
              <a:t> </a:t>
            </a:r>
            <a:r>
              <a:rPr lang="fr-FR" i="1" dirty="0" err="1"/>
              <a:t>neutral</a:t>
            </a:r>
            <a:r>
              <a:rPr lang="fr-FR" i="1" dirty="0"/>
              <a:t> </a:t>
            </a:r>
            <a:r>
              <a:rPr lang="fr-FR" i="1" dirty="0" err="1"/>
              <a:t>theory</a:t>
            </a:r>
            <a:r>
              <a:rPr lang="fr-FR" i="1" dirty="0"/>
              <a:t> of </a:t>
            </a:r>
            <a:r>
              <a:rPr lang="fr-FR" i="1" dirty="0" err="1"/>
              <a:t>species</a:t>
            </a:r>
            <a:r>
              <a:rPr lang="fr-FR" i="1" dirty="0"/>
              <a:t> </a:t>
            </a:r>
            <a:r>
              <a:rPr lang="fr-FR" i="1" dirty="0" err="1"/>
              <a:t>abundance</a:t>
            </a:r>
            <a:r>
              <a:rPr lang="fr-FR" i="1" dirty="0"/>
              <a:t> and </a:t>
            </a:r>
            <a:r>
              <a:rPr lang="fr-FR" i="1" dirty="0" err="1" smtClean="0"/>
              <a:t>diversity</a:t>
            </a:r>
            <a:r>
              <a:rPr lang="fr-FR" i="1" dirty="0" smtClean="0"/>
              <a:t> (2001)</a:t>
            </a:r>
          </a:p>
          <a:p>
            <a:endParaRPr lang="fr-FR" i="1" dirty="0" smtClean="0"/>
          </a:p>
          <a:p>
            <a:r>
              <a:rPr lang="fr-FR" i="1" dirty="0" err="1" smtClean="0"/>
              <a:t>See</a:t>
            </a:r>
            <a:r>
              <a:rPr lang="fr-FR" i="1" dirty="0" smtClean="0"/>
              <a:t> Harris et al. IEEE (105, 2017) for a </a:t>
            </a:r>
            <a:r>
              <a:rPr lang="fr-FR" i="1" dirty="0" err="1" smtClean="0"/>
              <a:t>nice</a:t>
            </a:r>
            <a:r>
              <a:rPr lang="fr-FR" i="1" dirty="0" smtClean="0"/>
              <a:t> </a:t>
            </a:r>
            <a:r>
              <a:rPr lang="fr-FR" i="1" dirty="0" err="1" smtClean="0"/>
              <a:t>general</a:t>
            </a:r>
            <a:r>
              <a:rPr lang="fr-FR" i="1" dirty="0" smtClean="0"/>
              <a:t> </a:t>
            </a:r>
            <a:r>
              <a:rPr lang="fr-FR" i="1" dirty="0" err="1" smtClean="0"/>
              <a:t>treatement</a:t>
            </a:r>
            <a:r>
              <a:rPr lang="fr-FR" i="1" dirty="0" smtClean="0"/>
              <a:t> of </a:t>
            </a:r>
            <a:r>
              <a:rPr lang="fr-FR" i="1" dirty="0" err="1" smtClean="0"/>
              <a:t>this</a:t>
            </a:r>
            <a:r>
              <a:rPr lang="fr-FR" i="1" dirty="0" smtClean="0"/>
              <a:t> model</a:t>
            </a:r>
            <a:endParaRPr lang="fr-FR" i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619039" y="4486857"/>
            <a:ext cx="775669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This model </a:t>
            </a:r>
            <a:r>
              <a:rPr lang="fr-FR" sz="2400" dirty="0" err="1" smtClean="0"/>
              <a:t>does</a:t>
            </a:r>
            <a:r>
              <a:rPr lang="fr-FR" sz="2400" dirty="0" smtClean="0"/>
              <a:t> a </a:t>
            </a:r>
            <a:r>
              <a:rPr lang="fr-FR" sz="2400" dirty="0" err="1" smtClean="0"/>
              <a:t>nice</a:t>
            </a:r>
            <a:r>
              <a:rPr lang="fr-FR" sz="2400" dirty="0" smtClean="0"/>
              <a:t> job </a:t>
            </a:r>
            <a:r>
              <a:rPr lang="fr-FR" sz="2400" dirty="0" err="1" smtClean="0"/>
              <a:t>at</a:t>
            </a:r>
            <a:r>
              <a:rPr lang="fr-FR" sz="2400" dirty="0" smtClean="0"/>
              <a:t> </a:t>
            </a:r>
            <a:r>
              <a:rPr lang="fr-FR" sz="2400" dirty="0" err="1" smtClean="0"/>
              <a:t>predicting</a:t>
            </a:r>
            <a:r>
              <a:rPr lang="fr-FR" sz="2400" dirty="0" smtClean="0"/>
              <a:t> </a:t>
            </a:r>
            <a:r>
              <a:rPr lang="fr-FR" sz="2400" dirty="0" err="1" smtClean="0"/>
              <a:t>species</a:t>
            </a:r>
            <a:r>
              <a:rPr lang="fr-FR" sz="2400" dirty="0" smtClean="0"/>
              <a:t> </a:t>
            </a:r>
            <a:r>
              <a:rPr lang="fr-FR" sz="2400" dirty="0" err="1" smtClean="0"/>
              <a:t>abundance</a:t>
            </a:r>
            <a:r>
              <a:rPr lang="fr-FR" sz="2400" dirty="0" smtClean="0"/>
              <a:t> distributions, but </a:t>
            </a:r>
            <a:r>
              <a:rPr lang="fr-FR" sz="2400" dirty="0" err="1" smtClean="0"/>
              <a:t>still</a:t>
            </a:r>
            <a:r>
              <a:rPr lang="fr-FR" sz="2400" dirty="0" smtClean="0"/>
              <a:t> has </a:t>
            </a:r>
            <a:r>
              <a:rPr lang="fr-FR" sz="2400" dirty="0" err="1" smtClean="0"/>
              <a:t>problems</a:t>
            </a:r>
            <a:r>
              <a:rPr lang="fr-FR" sz="2400" dirty="0" smtClean="0"/>
              <a:t> </a:t>
            </a:r>
            <a:r>
              <a:rPr lang="fr-FR" sz="2400" dirty="0" err="1" smtClean="0"/>
              <a:t>reconciling</a:t>
            </a:r>
            <a:r>
              <a:rPr lang="fr-FR" sz="2400" dirty="0" smtClean="0"/>
              <a:t> </a:t>
            </a:r>
            <a:r>
              <a:rPr lang="fr-FR" sz="2400" dirty="0" err="1" smtClean="0"/>
              <a:t>ecological</a:t>
            </a:r>
            <a:r>
              <a:rPr lang="fr-FR" sz="2400" dirty="0" smtClean="0"/>
              <a:t> and </a:t>
            </a:r>
            <a:r>
              <a:rPr lang="fr-FR" sz="2400" dirty="0" err="1" smtClean="0"/>
              <a:t>macroevolutionary</a:t>
            </a:r>
            <a:r>
              <a:rPr lang="fr-FR" sz="2400" dirty="0" smtClean="0"/>
              <a:t> </a:t>
            </a:r>
            <a:r>
              <a:rPr lang="fr-FR" sz="2400" dirty="0" err="1" smtClean="0"/>
              <a:t>timescales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7307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One solution: </a:t>
            </a:r>
            <a:r>
              <a:rPr lang="fr-FR" dirty="0" err="1" smtClean="0"/>
              <a:t>protracted</a:t>
            </a:r>
            <a:r>
              <a:rPr lang="fr-FR" dirty="0" smtClean="0"/>
              <a:t> </a:t>
            </a:r>
            <a:r>
              <a:rPr lang="fr-FR" dirty="0" err="1" smtClean="0"/>
              <a:t>speciation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3" y="1519768"/>
            <a:ext cx="5057422" cy="258300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79452" y="6488668"/>
            <a:ext cx="3064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Rosindell</a:t>
            </a:r>
            <a:r>
              <a:rPr lang="fr-FR" dirty="0" smtClean="0"/>
              <a:t> et al. </a:t>
            </a:r>
            <a:r>
              <a:rPr lang="fr-FR" dirty="0" err="1" smtClean="0"/>
              <a:t>Ecol</a:t>
            </a:r>
            <a:r>
              <a:rPr lang="fr-FR" dirty="0" smtClean="0"/>
              <a:t> </a:t>
            </a:r>
            <a:r>
              <a:rPr lang="fr-FR" dirty="0" err="1" smtClean="0"/>
              <a:t>Lett</a:t>
            </a:r>
            <a:r>
              <a:rPr lang="fr-FR" dirty="0" smtClean="0"/>
              <a:t> (2010)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33" y="4749108"/>
            <a:ext cx="4838700" cy="9652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30110" y="4102777"/>
            <a:ext cx="694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 a </a:t>
            </a:r>
            <a:r>
              <a:rPr lang="fr-FR" dirty="0" err="1" smtClean="0"/>
              <a:t>forward</a:t>
            </a:r>
            <a:r>
              <a:rPr lang="fr-FR" dirty="0" smtClean="0"/>
              <a:t> in time (Moran-type) model, </a:t>
            </a:r>
            <a:r>
              <a:rPr lang="fr-FR" dirty="0" err="1" smtClean="0"/>
              <a:t>where</a:t>
            </a:r>
            <a:r>
              <a:rPr lang="fr-FR" dirty="0" smtClean="0"/>
              <a:t> P(</a:t>
            </a:r>
            <a:r>
              <a:rPr lang="fr-FR" dirty="0" err="1" smtClean="0"/>
              <a:t>j,t</a:t>
            </a:r>
            <a:r>
              <a:rPr lang="fr-FR" dirty="0" smtClean="0"/>
              <a:t>)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species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abundance</a:t>
            </a:r>
            <a:r>
              <a:rPr lang="fr-FR" dirty="0" smtClean="0"/>
              <a:t> j </a:t>
            </a:r>
            <a:r>
              <a:rPr lang="fr-FR" dirty="0" err="1" smtClean="0"/>
              <a:t>at</a:t>
            </a:r>
            <a:r>
              <a:rPr lang="fr-FR" dirty="0" smtClean="0"/>
              <a:t> time </a:t>
            </a:r>
            <a:r>
              <a:rPr lang="fr-FR" dirty="0" err="1" smtClean="0"/>
              <a:t>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57955" y="5707930"/>
            <a:ext cx="694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smtClean="0">
                <a:latin typeface="Symbol" charset="2"/>
                <a:cs typeface="Symbol" charset="2"/>
              </a:rPr>
              <a:t>n</a:t>
            </a:r>
            <a:r>
              <a:rPr lang="fr-FR" dirty="0" smtClean="0"/>
              <a:t> = </a:t>
            </a:r>
            <a:r>
              <a:rPr lang="fr-FR" dirty="0" smtClean="0">
                <a:latin typeface="Symbol" charset="2"/>
                <a:cs typeface="Symbol" charset="2"/>
              </a:rPr>
              <a:t>m</a:t>
            </a:r>
            <a:r>
              <a:rPr lang="fr-FR" dirty="0" smtClean="0"/>
              <a:t>/(1+</a:t>
            </a:r>
            <a:r>
              <a:rPr lang="fr-FR" dirty="0" smtClean="0">
                <a:latin typeface="Symbol" charset="2"/>
                <a:cs typeface="Symbol" charset="2"/>
              </a:rPr>
              <a:t>t</a:t>
            </a:r>
            <a:r>
              <a:rPr lang="fr-FR" dirty="0" smtClean="0"/>
              <a:t>)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speciation</a:t>
            </a:r>
            <a:r>
              <a:rPr lang="fr-FR" dirty="0" smtClean="0"/>
              <a:t> rate, and </a:t>
            </a:r>
            <a:r>
              <a:rPr lang="fr-FR" dirty="0" err="1" smtClean="0">
                <a:latin typeface="Symbol" charset="2"/>
                <a:cs typeface="Symbol" charset="2"/>
              </a:rPr>
              <a:t>t</a:t>
            </a:r>
            <a:r>
              <a:rPr lang="fr-FR" dirty="0" smtClean="0">
                <a:latin typeface="Symbol" charset="2"/>
                <a:cs typeface="Symbol" charset="2"/>
              </a:rPr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time </a:t>
            </a:r>
            <a:r>
              <a:rPr lang="fr-FR" dirty="0" err="1" smtClean="0"/>
              <a:t>lag</a:t>
            </a:r>
            <a:r>
              <a:rPr lang="fr-FR" dirty="0" smtClean="0"/>
              <a:t> to </a:t>
            </a:r>
            <a:r>
              <a:rPr lang="fr-FR" dirty="0" err="1" smtClean="0"/>
              <a:t>turn</a:t>
            </a:r>
            <a:r>
              <a:rPr lang="fr-FR" dirty="0" smtClean="0"/>
              <a:t> a </a:t>
            </a:r>
            <a:r>
              <a:rPr lang="fr-FR" dirty="0" err="1" smtClean="0"/>
              <a:t>lineage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a </a:t>
            </a:r>
            <a:r>
              <a:rPr lang="fr-FR" dirty="0" err="1" smtClean="0"/>
              <a:t>proper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r>
              <a:rPr lang="fr-FR" dirty="0" smtClean="0"/>
              <a:t>.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188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err="1" smtClean="0"/>
              <a:t>Another</a:t>
            </a:r>
            <a:r>
              <a:rPr lang="fr-FR" sz="3600" dirty="0" smtClean="0"/>
              <a:t> possible </a:t>
            </a:r>
            <a:r>
              <a:rPr lang="fr-FR" sz="3600" dirty="0" err="1" smtClean="0"/>
              <a:t>protracted</a:t>
            </a:r>
            <a:r>
              <a:rPr lang="fr-FR" sz="3600" dirty="0" smtClean="0"/>
              <a:t> model: </a:t>
            </a:r>
            <a:r>
              <a:rPr lang="fr-FR" sz="3600" dirty="0" err="1" smtClean="0"/>
              <a:t>urn</a:t>
            </a:r>
            <a:r>
              <a:rPr lang="fr-FR" sz="3600" dirty="0" smtClean="0"/>
              <a:t> construction</a:t>
            </a:r>
            <a:endParaRPr lang="fr-FR" sz="3600" dirty="0"/>
          </a:p>
        </p:txBody>
      </p:sp>
      <p:sp>
        <p:nvSpPr>
          <p:cNvPr id="6" name="Rectangle 5"/>
          <p:cNvSpPr/>
          <p:nvPr/>
        </p:nvSpPr>
        <p:spPr>
          <a:xfrm>
            <a:off x="4289778" y="59164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err="1" smtClean="0"/>
              <a:t>Pitman</a:t>
            </a:r>
            <a:r>
              <a:rPr lang="fr-FR" sz="1400" dirty="0" smtClean="0"/>
              <a:t>, J. (1996). </a:t>
            </a:r>
            <a:r>
              <a:rPr lang="fr-FR" sz="1400" dirty="0" err="1" smtClean="0"/>
              <a:t>Some</a:t>
            </a:r>
            <a:r>
              <a:rPr lang="fr-FR" sz="1400" dirty="0" smtClean="0"/>
              <a:t> </a:t>
            </a:r>
            <a:r>
              <a:rPr lang="fr-FR" sz="1400" dirty="0" err="1" smtClean="0"/>
              <a:t>developments</a:t>
            </a:r>
            <a:r>
              <a:rPr lang="fr-FR" sz="1400" dirty="0" smtClean="0"/>
              <a:t> of the </a:t>
            </a:r>
            <a:r>
              <a:rPr lang="fr-FR" sz="1400" dirty="0" err="1" smtClean="0"/>
              <a:t>Blackwell-MacQueen</a:t>
            </a:r>
            <a:r>
              <a:rPr lang="fr-FR" sz="1400" dirty="0" smtClean="0"/>
              <a:t> </a:t>
            </a:r>
            <a:r>
              <a:rPr lang="fr-FR" sz="1400" dirty="0" err="1" smtClean="0"/>
              <a:t>urn</a:t>
            </a:r>
            <a:r>
              <a:rPr lang="fr-FR" sz="1400" dirty="0" smtClean="0"/>
              <a:t> </a:t>
            </a:r>
            <a:r>
              <a:rPr lang="fr-FR" sz="1400" dirty="0" err="1" smtClean="0"/>
              <a:t>scheme</a:t>
            </a:r>
            <a:r>
              <a:rPr lang="fr-FR" sz="1400" dirty="0" smtClean="0"/>
              <a:t>. Lecture Notes-</a:t>
            </a:r>
            <a:r>
              <a:rPr lang="fr-FR" sz="1400" dirty="0" err="1" smtClean="0"/>
              <a:t>Monograph</a:t>
            </a:r>
            <a:r>
              <a:rPr lang="fr-FR" sz="1400" dirty="0" smtClean="0"/>
              <a:t> </a:t>
            </a:r>
            <a:r>
              <a:rPr lang="fr-FR" sz="1400" dirty="0" err="1" smtClean="0"/>
              <a:t>Series</a:t>
            </a:r>
            <a:r>
              <a:rPr lang="fr-FR" sz="1400" dirty="0" smtClean="0"/>
              <a:t>, 245-267.</a:t>
            </a: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3780"/>
            <a:ext cx="9144000" cy="392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Intuitive </a:t>
            </a:r>
            <a:r>
              <a:rPr lang="fr-FR" dirty="0" err="1" smtClean="0"/>
              <a:t>idea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/>
              <a:t>In a </a:t>
            </a:r>
            <a:r>
              <a:rPr lang="fr-FR" dirty="0" err="1" smtClean="0"/>
              <a:t>forward</a:t>
            </a:r>
            <a:r>
              <a:rPr lang="fr-FR" dirty="0" smtClean="0"/>
              <a:t>-</a:t>
            </a:r>
            <a:r>
              <a:rPr lang="fr-FR" dirty="0" err="1" smtClean="0"/>
              <a:t>in-time</a:t>
            </a:r>
            <a:r>
              <a:rPr lang="fr-FR" dirty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model </a:t>
            </a:r>
            <a:r>
              <a:rPr lang="fr-FR" dirty="0" err="1" smtClean="0"/>
              <a:t>allows</a:t>
            </a:r>
            <a:r>
              <a:rPr lang="fr-FR" dirty="0" smtClean="0"/>
              <a:t> for the </a:t>
            </a:r>
            <a:r>
              <a:rPr lang="fr-FR" dirty="0" err="1" smtClean="0"/>
              <a:t>genesis</a:t>
            </a:r>
            <a:r>
              <a:rPr lang="fr-FR" dirty="0" smtClean="0"/>
              <a:t> of </a:t>
            </a:r>
            <a:r>
              <a:rPr lang="fr-FR" dirty="0" smtClean="0"/>
              <a:t>as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r>
              <a:rPr lang="fr-FR" dirty="0" smtClean="0"/>
              <a:t> as in the ‘</a:t>
            </a:r>
            <a:r>
              <a:rPr lang="fr-FR" dirty="0" err="1" smtClean="0"/>
              <a:t>classic</a:t>
            </a:r>
            <a:r>
              <a:rPr lang="fr-FR" dirty="0" smtClean="0"/>
              <a:t>’ </a:t>
            </a:r>
            <a:r>
              <a:rPr lang="fr-FR" dirty="0" err="1" smtClean="0"/>
              <a:t>neutral</a:t>
            </a:r>
            <a:r>
              <a:rPr lang="fr-FR" dirty="0" smtClean="0"/>
              <a:t> model (</a:t>
            </a:r>
            <a:r>
              <a:rPr lang="fr-FR" dirty="0" smtClean="0">
                <a:latin typeface="Symbol" charset="2"/>
                <a:cs typeface="Symbol" charset="2"/>
              </a:rPr>
              <a:t>q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unchanged</a:t>
            </a:r>
            <a:r>
              <a:rPr lang="fr-FR" dirty="0" smtClean="0"/>
              <a:t>)</a:t>
            </a:r>
            <a:r>
              <a:rPr lang="fr-FR" dirty="0" smtClean="0"/>
              <a:t>, but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makes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harder for the rare </a:t>
            </a:r>
            <a:r>
              <a:rPr lang="fr-FR" dirty="0" err="1" smtClean="0"/>
              <a:t>species</a:t>
            </a:r>
            <a:r>
              <a:rPr lang="fr-FR" dirty="0" smtClean="0"/>
              <a:t> to survive (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picked</a:t>
            </a:r>
            <a:r>
              <a:rPr lang="fr-FR" dirty="0" smtClean="0"/>
              <a:t> more </a:t>
            </a:r>
            <a:r>
              <a:rPr lang="fr-FR" dirty="0" err="1" smtClean="0"/>
              <a:t>rarely</a:t>
            </a:r>
            <a:r>
              <a:rPr lang="fr-FR" dirty="0" smtClean="0"/>
              <a:t>, and </a:t>
            </a:r>
            <a:r>
              <a:rPr lang="fr-FR" dirty="0" err="1" smtClean="0"/>
              <a:t>could</a:t>
            </a:r>
            <a:r>
              <a:rPr lang="fr-FR" dirty="0" smtClean="0"/>
              <a:t> go </a:t>
            </a:r>
            <a:r>
              <a:rPr lang="fr-FR" dirty="0" err="1" smtClean="0"/>
              <a:t>extinct</a:t>
            </a:r>
            <a:r>
              <a:rPr lang="fr-FR" dirty="0" smtClean="0"/>
              <a:t>).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3000" dirty="0" smtClean="0"/>
              <a:t>Note: </a:t>
            </a:r>
            <a:r>
              <a:rPr lang="fr-FR" sz="3000" dirty="0" err="1" smtClean="0"/>
              <a:t>this</a:t>
            </a:r>
            <a:r>
              <a:rPr lang="fr-FR" sz="3000" dirty="0" smtClean="0"/>
              <a:t> </a:t>
            </a:r>
            <a:r>
              <a:rPr lang="fr-FR" sz="3000" dirty="0" smtClean="0"/>
              <a:t>model </a:t>
            </a:r>
            <a:r>
              <a:rPr lang="fr-FR" sz="3000" dirty="0" err="1" smtClean="0"/>
              <a:t>generates</a:t>
            </a:r>
            <a:r>
              <a:rPr lang="fr-FR" sz="3000" dirty="0" smtClean="0"/>
              <a:t> a partition structure </a:t>
            </a:r>
            <a:r>
              <a:rPr lang="fr-FR" sz="3000" dirty="0" err="1" smtClean="0"/>
              <a:t>that</a:t>
            </a:r>
            <a:r>
              <a:rPr lang="fr-FR" sz="3000" dirty="0" smtClean="0"/>
              <a:t> </a:t>
            </a:r>
            <a:r>
              <a:rPr lang="fr-FR" sz="3000" dirty="0" err="1" smtClean="0"/>
              <a:t>is</a:t>
            </a:r>
            <a:r>
              <a:rPr lang="fr-FR" sz="3000" dirty="0" smtClean="0"/>
              <a:t> a ‘</a:t>
            </a:r>
            <a:r>
              <a:rPr lang="fr-FR" sz="3000" dirty="0" err="1" smtClean="0"/>
              <a:t>natural</a:t>
            </a:r>
            <a:r>
              <a:rPr lang="fr-FR" sz="3000" dirty="0" smtClean="0"/>
              <a:t>’ </a:t>
            </a:r>
            <a:r>
              <a:rPr lang="fr-FR" sz="3000" dirty="0" err="1" smtClean="0"/>
              <a:t>two-parameter</a:t>
            </a:r>
            <a:r>
              <a:rPr lang="fr-FR" sz="3000" dirty="0" smtClean="0"/>
              <a:t> </a:t>
            </a:r>
            <a:r>
              <a:rPr lang="fr-FR" sz="3000" dirty="0" err="1" smtClean="0"/>
              <a:t>generalization</a:t>
            </a:r>
            <a:r>
              <a:rPr lang="fr-FR" sz="3000" dirty="0" smtClean="0"/>
              <a:t> of </a:t>
            </a:r>
            <a:r>
              <a:rPr lang="fr-FR" sz="3000" dirty="0" smtClean="0"/>
              <a:t>the </a:t>
            </a:r>
            <a:r>
              <a:rPr lang="fr-FR" sz="3000" dirty="0" err="1" smtClean="0"/>
              <a:t>neutral</a:t>
            </a:r>
            <a:r>
              <a:rPr lang="fr-FR" sz="3000" dirty="0" smtClean="0"/>
              <a:t> model </a:t>
            </a:r>
            <a:r>
              <a:rPr lang="fr-FR" sz="3000" dirty="0"/>
              <a:t>[</a:t>
            </a:r>
            <a:r>
              <a:rPr lang="fr-FR" sz="3000" dirty="0" err="1" smtClean="0"/>
              <a:t>Pitman</a:t>
            </a:r>
            <a:r>
              <a:rPr lang="fr-FR" sz="3000" dirty="0" smtClean="0"/>
              <a:t> </a:t>
            </a:r>
            <a:r>
              <a:rPr lang="fr-FR" sz="3000" dirty="0" smtClean="0"/>
              <a:t>and </a:t>
            </a:r>
            <a:r>
              <a:rPr lang="fr-FR" sz="3000" dirty="0" err="1" smtClean="0"/>
              <a:t>Yor</a:t>
            </a:r>
            <a:r>
              <a:rPr lang="fr-FR" sz="3000" dirty="0" smtClean="0"/>
              <a:t> </a:t>
            </a:r>
            <a:r>
              <a:rPr lang="fr-FR" sz="3000" dirty="0" smtClean="0"/>
              <a:t>1992</a:t>
            </a:r>
            <a:r>
              <a:rPr lang="fr-FR" sz="3000" dirty="0"/>
              <a:t>]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49871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Broken</a:t>
            </a:r>
            <a:r>
              <a:rPr lang="fr-FR" dirty="0" smtClean="0"/>
              <a:t> stick construction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11649"/>
          </a:xfrm>
        </p:spPr>
        <p:txBody>
          <a:bodyPr>
            <a:normAutofit/>
          </a:bodyPr>
          <a:lstStyle/>
          <a:p>
            <a:r>
              <a:rPr lang="fr-FR" sz="2800" dirty="0" err="1" smtClean="0"/>
              <a:t>Reminder</a:t>
            </a:r>
            <a:r>
              <a:rPr lang="fr-FR" sz="2800" dirty="0" smtClean="0"/>
              <a:t> (</a:t>
            </a:r>
            <a:r>
              <a:rPr lang="fr-FR" sz="2800" dirty="0" err="1" smtClean="0"/>
              <a:t>from</a:t>
            </a:r>
            <a:r>
              <a:rPr lang="fr-FR" sz="2800" dirty="0" smtClean="0"/>
              <a:t> a few </a:t>
            </a:r>
            <a:r>
              <a:rPr lang="fr-FR" sz="2800" dirty="0" err="1" smtClean="0"/>
              <a:t>slides</a:t>
            </a:r>
            <a:r>
              <a:rPr lang="fr-FR" sz="2800" dirty="0" smtClean="0"/>
              <a:t> </a:t>
            </a:r>
            <a:r>
              <a:rPr lang="fr-FR" sz="2800" dirty="0" err="1" smtClean="0"/>
              <a:t>above</a:t>
            </a:r>
            <a:r>
              <a:rPr lang="fr-FR" sz="2800" dirty="0" smtClean="0"/>
              <a:t>): The construction of a relative </a:t>
            </a:r>
            <a:r>
              <a:rPr lang="fr-FR" sz="2800" dirty="0" err="1" smtClean="0"/>
              <a:t>species</a:t>
            </a:r>
            <a:r>
              <a:rPr lang="fr-FR" sz="2800" dirty="0" smtClean="0"/>
              <a:t> </a:t>
            </a:r>
            <a:r>
              <a:rPr lang="fr-FR" sz="2800" dirty="0" err="1" smtClean="0"/>
              <a:t>abundance</a:t>
            </a:r>
            <a:r>
              <a:rPr lang="fr-FR" sz="2800" dirty="0" smtClean="0"/>
              <a:t> </a:t>
            </a:r>
            <a:r>
              <a:rPr lang="fr-FR" sz="2800" dirty="0" err="1" smtClean="0"/>
              <a:t>may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done</a:t>
            </a:r>
            <a:r>
              <a:rPr lang="fr-FR" sz="2800" dirty="0" smtClean="0"/>
              <a:t> </a:t>
            </a:r>
            <a:r>
              <a:rPr lang="fr-FR" sz="2800" dirty="0" err="1" smtClean="0"/>
              <a:t>using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 (GEM) </a:t>
            </a:r>
            <a:r>
              <a:rPr lang="fr-FR" sz="2800" dirty="0" err="1" smtClean="0"/>
              <a:t>procedure</a:t>
            </a:r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r>
              <a:rPr lang="fr-FR" sz="2800" dirty="0" smtClean="0"/>
              <a:t>[</a:t>
            </a:r>
            <a:r>
              <a:rPr lang="fr-FR" sz="2800" dirty="0" err="1" smtClean="0"/>
              <a:t>Pitman</a:t>
            </a:r>
            <a:r>
              <a:rPr lang="fr-FR" sz="2800" dirty="0" smtClean="0"/>
              <a:t> 1995] A </a:t>
            </a:r>
            <a:r>
              <a:rPr lang="fr-FR" sz="2800" dirty="0" err="1" smtClean="0"/>
              <a:t>similar</a:t>
            </a:r>
            <a:r>
              <a:rPr lang="fr-FR" sz="2800" dirty="0" smtClean="0"/>
              <a:t> construction </a:t>
            </a:r>
            <a:r>
              <a:rPr lang="fr-FR" sz="2800" dirty="0" err="1" smtClean="0"/>
              <a:t>exists</a:t>
            </a:r>
            <a:r>
              <a:rPr lang="fr-FR" sz="2800" dirty="0" smtClean="0"/>
              <a:t> for the </a:t>
            </a:r>
            <a:r>
              <a:rPr lang="fr-FR" sz="2800" dirty="0" err="1" smtClean="0"/>
              <a:t>two-parameter</a:t>
            </a:r>
            <a:r>
              <a:rPr lang="fr-FR" sz="2800" dirty="0" smtClean="0"/>
              <a:t> model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49" y="3157641"/>
            <a:ext cx="7532751" cy="7079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5062599"/>
            <a:ext cx="8978900" cy="698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2293" y="6100796"/>
            <a:ext cx="7161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J. </a:t>
            </a:r>
            <a:r>
              <a:rPr lang="fr-FR" dirty="0" err="1"/>
              <a:t>Pitman</a:t>
            </a:r>
            <a:r>
              <a:rPr lang="fr-FR" dirty="0"/>
              <a:t>. </a:t>
            </a:r>
            <a:r>
              <a:rPr lang="fr-FR" dirty="0" err="1"/>
              <a:t>Exchangeable</a:t>
            </a:r>
            <a:r>
              <a:rPr lang="fr-FR" dirty="0"/>
              <a:t> and </a:t>
            </a:r>
            <a:r>
              <a:rPr lang="fr-FR" dirty="0" err="1"/>
              <a:t>partially</a:t>
            </a:r>
            <a:r>
              <a:rPr lang="fr-FR" dirty="0"/>
              <a:t> </a:t>
            </a:r>
            <a:r>
              <a:rPr lang="fr-FR" dirty="0" err="1"/>
              <a:t>exchangeable</a:t>
            </a:r>
            <a:r>
              <a:rPr lang="fr-FR" dirty="0"/>
              <a:t> </a:t>
            </a:r>
            <a:r>
              <a:rPr lang="fr-FR" dirty="0" err="1"/>
              <a:t>random</a:t>
            </a:r>
            <a:r>
              <a:rPr lang="fr-FR" dirty="0"/>
              <a:t> partitions.</a:t>
            </a:r>
          </a:p>
          <a:p>
            <a:r>
              <a:rPr lang="fr-FR" dirty="0" err="1"/>
              <a:t>Probability</a:t>
            </a:r>
            <a:r>
              <a:rPr lang="fr-FR" dirty="0"/>
              <a:t> </a:t>
            </a:r>
            <a:r>
              <a:rPr lang="fr-FR" dirty="0" err="1"/>
              <a:t>Theory</a:t>
            </a:r>
            <a:r>
              <a:rPr lang="fr-FR" dirty="0"/>
              <a:t> and </a:t>
            </a:r>
            <a:r>
              <a:rPr lang="fr-FR" dirty="0" err="1"/>
              <a:t>Related</a:t>
            </a:r>
            <a:r>
              <a:rPr lang="fr-FR" dirty="0"/>
              <a:t> Fields, 102:145–158, 1995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373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asymptotic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7356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[</a:t>
            </a:r>
            <a:r>
              <a:rPr lang="fr-FR" sz="2400" dirty="0" err="1" smtClean="0"/>
              <a:t>Pitman</a:t>
            </a:r>
            <a:r>
              <a:rPr lang="fr-FR" sz="2400" dirty="0" smtClean="0"/>
              <a:t> 1996] As </a:t>
            </a:r>
            <a:r>
              <a:rPr lang="fr-FR" sz="2400" dirty="0" smtClean="0"/>
              <a:t>n</a:t>
            </a:r>
            <a:r>
              <a:rPr lang="fr-FR" sz="2400" dirty="0" smtClean="0">
                <a:sym typeface="Wingdings"/>
              </a:rPr>
              <a:t> ∞, </a:t>
            </a:r>
            <a:r>
              <a:rPr lang="fr-FR" sz="2400" dirty="0" err="1" smtClean="0">
                <a:sym typeface="Wingdings"/>
              </a:rPr>
              <a:t>almost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surely</a:t>
            </a:r>
            <a:endParaRPr lang="fr-FR" sz="2400" dirty="0" smtClean="0">
              <a:sym typeface="Wingdings"/>
            </a:endParaRPr>
          </a:p>
          <a:p>
            <a:endParaRPr lang="fr-FR" sz="2400" dirty="0">
              <a:sym typeface="Wingdings"/>
            </a:endParaRPr>
          </a:p>
          <a:p>
            <a:endParaRPr lang="fr-FR" sz="2400" dirty="0" smtClean="0">
              <a:sym typeface="Wingdings"/>
            </a:endParaRPr>
          </a:p>
          <a:p>
            <a:r>
              <a:rPr lang="fr-FR" sz="2400" dirty="0"/>
              <a:t>[</a:t>
            </a:r>
            <a:r>
              <a:rPr lang="fr-FR" sz="2400" dirty="0" err="1"/>
              <a:t>Pitman</a:t>
            </a:r>
            <a:r>
              <a:rPr lang="fr-FR" sz="2400" dirty="0"/>
              <a:t> 1996] Let </a:t>
            </a:r>
            <a:r>
              <a:rPr lang="fr-FR" sz="2400" dirty="0" smtClean="0"/>
              <a:t>us </a:t>
            </a:r>
            <a:r>
              <a:rPr lang="fr-FR" sz="2400" dirty="0" err="1" smtClean="0"/>
              <a:t>rank</a:t>
            </a:r>
            <a:r>
              <a:rPr lang="fr-FR" sz="2400" dirty="0" smtClean="0"/>
              <a:t> the </a:t>
            </a:r>
            <a:r>
              <a:rPr lang="fr-FR" sz="2400" dirty="0" err="1" smtClean="0"/>
              <a:t>species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the </a:t>
            </a:r>
            <a:r>
              <a:rPr lang="fr-FR" sz="2400" dirty="0" err="1" smtClean="0"/>
              <a:t>most</a:t>
            </a:r>
            <a:r>
              <a:rPr lang="fr-FR" sz="2400" dirty="0" smtClean="0"/>
              <a:t> to the least </a:t>
            </a:r>
            <a:r>
              <a:rPr lang="fr-FR" sz="2400" dirty="0" err="1" smtClean="0"/>
              <a:t>abundant</a:t>
            </a:r>
            <a:r>
              <a:rPr lang="fr-FR" sz="2400" dirty="0" smtClean="0"/>
              <a:t> in a </a:t>
            </a:r>
            <a:r>
              <a:rPr lang="fr-FR" sz="2400" dirty="0" err="1" smtClean="0"/>
              <a:t>sample</a:t>
            </a:r>
            <a:r>
              <a:rPr lang="fr-FR" sz="2400" dirty="0" smtClean="0"/>
              <a:t> </a:t>
            </a:r>
            <a:r>
              <a:rPr lang="fr-FR" sz="2400" dirty="0" err="1" smtClean="0"/>
              <a:t>generated</a:t>
            </a:r>
            <a:r>
              <a:rPr lang="fr-FR" sz="2400" dirty="0" smtClean="0"/>
              <a:t> by the model </a:t>
            </a:r>
            <a:r>
              <a:rPr lang="fr-FR" sz="2400" dirty="0" err="1" smtClean="0"/>
              <a:t>above</a:t>
            </a:r>
            <a:r>
              <a:rPr lang="fr-FR" sz="2400" dirty="0" smtClean="0"/>
              <a:t>, and </a:t>
            </a:r>
            <a:r>
              <a:rPr lang="fr-FR" sz="2400" dirty="0" err="1" smtClean="0"/>
              <a:t>write</a:t>
            </a:r>
            <a:r>
              <a:rPr lang="fr-FR" sz="2400" dirty="0" smtClean="0"/>
              <a:t> P(k) for the </a:t>
            </a:r>
            <a:r>
              <a:rPr lang="fr-FR" sz="2400" dirty="0" err="1" smtClean="0"/>
              <a:t>abundance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kth</a:t>
            </a:r>
            <a:r>
              <a:rPr lang="fr-FR" sz="2400" dirty="0"/>
              <a:t> </a:t>
            </a:r>
            <a:r>
              <a:rPr lang="fr-FR" sz="2400" dirty="0" err="1" smtClean="0"/>
              <a:t>species</a:t>
            </a:r>
            <a:r>
              <a:rPr lang="fr-FR" sz="2400" dirty="0" smtClean="0"/>
              <a:t>, </a:t>
            </a:r>
            <a:r>
              <a:rPr lang="fr-FR" sz="2400" dirty="0" err="1" smtClean="0"/>
              <a:t>then</a:t>
            </a:r>
            <a:r>
              <a:rPr lang="fr-FR" sz="2400" dirty="0" smtClean="0"/>
              <a:t> as n</a:t>
            </a:r>
            <a:r>
              <a:rPr lang="fr-FR" sz="2400" dirty="0" smtClean="0">
                <a:sym typeface="Wingdings"/>
              </a:rPr>
              <a:t> ∞</a:t>
            </a:r>
          </a:p>
          <a:p>
            <a:endParaRPr lang="fr-FR" sz="2400" dirty="0">
              <a:sym typeface="Wingdings"/>
            </a:endParaRPr>
          </a:p>
          <a:p>
            <a:endParaRPr lang="fr-FR" sz="2400" dirty="0" smtClean="0">
              <a:sym typeface="Wingdings"/>
            </a:endParaRPr>
          </a:p>
          <a:p>
            <a:endParaRPr lang="fr-FR" sz="2400" dirty="0">
              <a:sym typeface="Wingdings"/>
            </a:endParaRPr>
          </a:p>
          <a:p>
            <a:r>
              <a:rPr lang="fr-FR" sz="2400" dirty="0" smtClean="0">
                <a:sym typeface="Wingdings"/>
              </a:rPr>
              <a:t>As </a:t>
            </a:r>
            <a:r>
              <a:rPr lang="fr-FR" sz="2400" dirty="0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fr-FR" sz="2400" dirty="0" smtClean="0">
                <a:sym typeface="Wingdings"/>
              </a:rPr>
              <a:t>0, convergence </a:t>
            </a:r>
            <a:r>
              <a:rPr lang="fr-FR" sz="2400" dirty="0" err="1" smtClean="0">
                <a:sym typeface="Wingdings"/>
              </a:rPr>
              <a:t>towards</a:t>
            </a:r>
            <a:r>
              <a:rPr lang="fr-FR" sz="2400" dirty="0" smtClean="0">
                <a:sym typeface="Wingdings"/>
              </a:rPr>
              <a:t> the </a:t>
            </a:r>
            <a:r>
              <a:rPr lang="fr-FR" sz="2400" dirty="0" err="1" smtClean="0">
                <a:sym typeface="Wingdings"/>
              </a:rPr>
              <a:t>neutral</a:t>
            </a:r>
            <a:r>
              <a:rPr lang="fr-FR" sz="2400" dirty="0" smtClean="0">
                <a:sym typeface="Wingdings"/>
              </a:rPr>
              <a:t> partition structure (and log-</a:t>
            </a:r>
            <a:r>
              <a:rPr lang="fr-FR" sz="2400" dirty="0" err="1" smtClean="0">
                <a:sym typeface="Wingdings"/>
              </a:rPr>
              <a:t>series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species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abundance</a:t>
            </a:r>
            <a:r>
              <a:rPr lang="fr-FR" sz="2400" dirty="0" smtClean="0">
                <a:sym typeface="Wingdings"/>
              </a:rPr>
              <a:t> distribution) </a:t>
            </a:r>
            <a:r>
              <a:rPr lang="fr-FR" sz="2400" dirty="0" err="1" smtClean="0">
                <a:sym typeface="Wingdings"/>
              </a:rPr>
              <a:t>is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assured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027543"/>
            <a:ext cx="3797300" cy="12940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002367"/>
            <a:ext cx="2990144" cy="7990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92973" y="6393667"/>
            <a:ext cx="4968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 smtClean="0"/>
              <a:t>Pitman</a:t>
            </a:r>
            <a:r>
              <a:rPr lang="fr-FR" sz="1400" dirty="0" smtClean="0"/>
              <a:t>, J. (1996). </a:t>
            </a:r>
            <a:r>
              <a:rPr lang="fr-FR" sz="1400" dirty="0" smtClean="0"/>
              <a:t>Lecture </a:t>
            </a:r>
            <a:r>
              <a:rPr lang="fr-FR" sz="1400" dirty="0" smtClean="0"/>
              <a:t>Notes-</a:t>
            </a:r>
            <a:r>
              <a:rPr lang="fr-FR" sz="1400" dirty="0" err="1" smtClean="0"/>
              <a:t>Monograph</a:t>
            </a:r>
            <a:r>
              <a:rPr lang="fr-FR" sz="1400" dirty="0" smtClean="0"/>
              <a:t> </a:t>
            </a:r>
            <a:r>
              <a:rPr lang="fr-FR" sz="1400" dirty="0" err="1" smtClean="0"/>
              <a:t>Series</a:t>
            </a:r>
            <a:r>
              <a:rPr lang="fr-FR" sz="1400" dirty="0" smtClean="0"/>
              <a:t>, 245-267.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675607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type of </a:t>
            </a:r>
            <a:r>
              <a:rPr lang="fr-FR" dirty="0" err="1" smtClean="0"/>
              <a:t>multispecies</a:t>
            </a:r>
            <a:r>
              <a:rPr lang="fr-FR" dirty="0" smtClean="0"/>
              <a:t> </a:t>
            </a:r>
            <a:r>
              <a:rPr lang="fr-FR" dirty="0" err="1" smtClean="0"/>
              <a:t>tree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model </a:t>
            </a:r>
            <a:r>
              <a:rPr lang="fr-FR" dirty="0" err="1" smtClean="0"/>
              <a:t>generate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8828"/>
          <a:stretch/>
        </p:blipFill>
        <p:spPr>
          <a:xfrm>
            <a:off x="2290272" y="3270618"/>
            <a:ext cx="2587976" cy="2583009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5620494" y="3825183"/>
            <a:ext cx="115711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6125671" y="3494982"/>
            <a:ext cx="0" cy="32173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6777605" y="3788494"/>
            <a:ext cx="0" cy="76482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645894" y="3802605"/>
            <a:ext cx="0" cy="502355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067338" y="4288027"/>
            <a:ext cx="920045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5942227" y="4271094"/>
            <a:ext cx="0" cy="1162755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5431404" y="4271095"/>
            <a:ext cx="0" cy="76764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5072981" y="4262627"/>
            <a:ext cx="0" cy="1162755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er 26"/>
          <p:cNvGrpSpPr/>
          <p:nvPr/>
        </p:nvGrpSpPr>
        <p:grpSpPr>
          <a:xfrm>
            <a:off x="5233848" y="4999229"/>
            <a:ext cx="414868" cy="474129"/>
            <a:chOff x="4425243" y="4052713"/>
            <a:chExt cx="414868" cy="474129"/>
          </a:xfrm>
        </p:grpSpPr>
        <p:cxnSp>
          <p:nvCxnSpPr>
            <p:cNvPr id="22" name="Connecteur droit 21"/>
            <p:cNvCxnSpPr/>
            <p:nvPr/>
          </p:nvCxnSpPr>
          <p:spPr>
            <a:xfrm>
              <a:off x="4425243" y="4092222"/>
              <a:ext cx="414868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4439354" y="4052713"/>
              <a:ext cx="0" cy="44873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4803421" y="4078111"/>
              <a:ext cx="0" cy="44873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r 27"/>
          <p:cNvGrpSpPr/>
          <p:nvPr/>
        </p:nvGrpSpPr>
        <p:grpSpPr>
          <a:xfrm>
            <a:off x="6179293" y="4996404"/>
            <a:ext cx="414868" cy="474129"/>
            <a:chOff x="4425243" y="4052713"/>
            <a:chExt cx="414868" cy="474129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4425243" y="4092222"/>
              <a:ext cx="414868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V="1">
              <a:off x="4439354" y="4052713"/>
              <a:ext cx="0" cy="44873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4803421" y="4078111"/>
              <a:ext cx="0" cy="44873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r 31"/>
          <p:cNvGrpSpPr/>
          <p:nvPr/>
        </p:nvGrpSpPr>
        <p:grpSpPr>
          <a:xfrm>
            <a:off x="7009026" y="4982293"/>
            <a:ext cx="414868" cy="474129"/>
            <a:chOff x="4425243" y="4052713"/>
            <a:chExt cx="414868" cy="474129"/>
          </a:xfrm>
        </p:grpSpPr>
        <p:cxnSp>
          <p:nvCxnSpPr>
            <p:cNvPr id="33" name="Connecteur droit 32"/>
            <p:cNvCxnSpPr/>
            <p:nvPr/>
          </p:nvCxnSpPr>
          <p:spPr>
            <a:xfrm>
              <a:off x="4425243" y="4092222"/>
              <a:ext cx="414868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4439354" y="4052713"/>
              <a:ext cx="0" cy="44873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V="1">
              <a:off x="4803421" y="4078111"/>
              <a:ext cx="0" cy="44873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Connecteur droit 35"/>
          <p:cNvCxnSpPr/>
          <p:nvPr/>
        </p:nvCxnSpPr>
        <p:spPr>
          <a:xfrm>
            <a:off x="6317582" y="4561783"/>
            <a:ext cx="920045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6345804" y="4561783"/>
            <a:ext cx="0" cy="51082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7198115" y="4561783"/>
            <a:ext cx="0" cy="44590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Ellipse 40"/>
          <p:cNvSpPr/>
          <p:nvPr/>
        </p:nvSpPr>
        <p:spPr>
          <a:xfrm>
            <a:off x="4878248" y="4065072"/>
            <a:ext cx="1315156" cy="4882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457200" y="2315729"/>
            <a:ext cx="819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Polytomies</a:t>
            </a:r>
            <a:r>
              <a:rPr lang="fr-FR" sz="2000" dirty="0" smtClean="0"/>
              <a:t> are not rare in </a:t>
            </a:r>
            <a:r>
              <a:rPr lang="fr-FR" sz="2000" dirty="0" err="1" smtClean="0"/>
              <a:t>multispecies</a:t>
            </a:r>
            <a:r>
              <a:rPr lang="fr-FR" sz="2000" dirty="0" smtClean="0"/>
              <a:t> </a:t>
            </a:r>
            <a:r>
              <a:rPr lang="fr-FR" sz="2000" dirty="0" err="1" smtClean="0"/>
              <a:t>trees</a:t>
            </a:r>
            <a:r>
              <a:rPr lang="fr-FR" sz="2000" dirty="0" smtClean="0"/>
              <a:t>, and </a:t>
            </a:r>
            <a:r>
              <a:rPr lang="fr-FR" sz="2000" dirty="0" err="1" smtClean="0"/>
              <a:t>they</a:t>
            </a:r>
            <a:r>
              <a:rPr lang="fr-FR" sz="2000" dirty="0" smtClean="0"/>
              <a:t> </a:t>
            </a:r>
            <a:r>
              <a:rPr lang="fr-FR" sz="2000" dirty="0" err="1" smtClean="0"/>
              <a:t>partly</a:t>
            </a:r>
            <a:r>
              <a:rPr lang="fr-FR" sz="2000" dirty="0" smtClean="0"/>
              <a:t> </a:t>
            </a:r>
            <a:r>
              <a:rPr lang="fr-FR" sz="2000" dirty="0" err="1" smtClean="0"/>
              <a:t>reflect</a:t>
            </a:r>
            <a:r>
              <a:rPr lang="fr-FR" sz="2000" dirty="0" smtClean="0"/>
              <a:t> the </a:t>
            </a:r>
            <a:r>
              <a:rPr lang="fr-FR" sz="2000" dirty="0" err="1" smtClean="0"/>
              <a:t>complex</a:t>
            </a:r>
            <a:r>
              <a:rPr lang="fr-FR" sz="2000" dirty="0" smtClean="0"/>
              <a:t>, </a:t>
            </a:r>
            <a:r>
              <a:rPr lang="fr-FR" sz="2000" dirty="0" err="1" smtClean="0"/>
              <a:t>reticulated</a:t>
            </a:r>
            <a:r>
              <a:rPr lang="fr-FR" sz="2000" dirty="0" smtClean="0"/>
              <a:t> </a:t>
            </a:r>
            <a:r>
              <a:rPr lang="fr-FR" sz="2000" dirty="0" err="1" smtClean="0"/>
              <a:t>history</a:t>
            </a:r>
            <a:r>
              <a:rPr lang="fr-FR" sz="2000" dirty="0" smtClean="0"/>
              <a:t> of </a:t>
            </a:r>
            <a:r>
              <a:rPr lang="fr-FR" sz="2000" dirty="0" err="1" smtClean="0"/>
              <a:t>genes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653194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Realistic</a:t>
            </a:r>
            <a:r>
              <a:rPr lang="fr-FR" dirty="0" smtClean="0"/>
              <a:t> </a:t>
            </a:r>
            <a:r>
              <a:rPr lang="fr-FR" dirty="0" err="1" smtClean="0"/>
              <a:t>multispecies</a:t>
            </a:r>
            <a:r>
              <a:rPr lang="fr-FR" dirty="0" smtClean="0"/>
              <a:t> coalescents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222" y="1950024"/>
            <a:ext cx="4417520" cy="336487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98422" y="5824253"/>
            <a:ext cx="3535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Degnan</a:t>
            </a:r>
            <a:r>
              <a:rPr lang="fr-FR" dirty="0" smtClean="0"/>
              <a:t> and Rosenberg TREE (2009)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140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09295"/>
          </a:xfrm>
        </p:spPr>
        <p:txBody>
          <a:bodyPr/>
          <a:lstStyle/>
          <a:p>
            <a:r>
              <a:rPr lang="fr-FR" sz="3200" dirty="0" smtClean="0"/>
              <a:t>The </a:t>
            </a:r>
            <a:r>
              <a:rPr lang="fr-FR" sz="3200" dirty="0" err="1" smtClean="0"/>
              <a:t>biodiversity</a:t>
            </a:r>
            <a:r>
              <a:rPr lang="fr-FR" sz="3200" dirty="0" smtClean="0"/>
              <a:t> challenge</a:t>
            </a:r>
            <a:endParaRPr lang="fr-FR" sz="3200" dirty="0"/>
          </a:p>
        </p:txBody>
      </p:sp>
      <p:pic>
        <p:nvPicPr>
          <p:cNvPr id="595972" name="Picture 4" descr="tumblr_l4a1whq3iJ1qztiu5o1_5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24" y="1398190"/>
            <a:ext cx="4243524" cy="5459810"/>
          </a:xfrm>
          <a:noFill/>
          <a:ln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667" y="1283933"/>
            <a:ext cx="3791133" cy="465253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87947" y="6309222"/>
            <a:ext cx="215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Pace,  Science (1997)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2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One possible </a:t>
            </a:r>
            <a:r>
              <a:rPr lang="fr-FR" dirty="0" err="1" smtClean="0"/>
              <a:t>idea</a:t>
            </a:r>
            <a:r>
              <a:rPr lang="fr-FR" dirty="0" smtClean="0"/>
              <a:t>: </a:t>
            </a:r>
            <a:r>
              <a:rPr lang="fr-FR" dirty="0" err="1" smtClean="0"/>
              <a:t>synchronous</a:t>
            </a:r>
            <a:r>
              <a:rPr lang="fr-FR" dirty="0" smtClean="0"/>
              <a:t> </a:t>
            </a:r>
            <a:r>
              <a:rPr lang="fr-FR" dirty="0" err="1" smtClean="0"/>
              <a:t>speciation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endParaRPr lang="fr-FR" dirty="0"/>
          </a:p>
        </p:txBody>
      </p:sp>
      <p:grpSp>
        <p:nvGrpSpPr>
          <p:cNvPr id="3" name="Grouper 2"/>
          <p:cNvGrpSpPr/>
          <p:nvPr/>
        </p:nvGrpSpPr>
        <p:grpSpPr>
          <a:xfrm rot="16200000">
            <a:off x="1885562" y="2649190"/>
            <a:ext cx="1316906" cy="474129"/>
            <a:chOff x="4425243" y="4052713"/>
            <a:chExt cx="414868" cy="474129"/>
          </a:xfrm>
        </p:grpSpPr>
        <p:cxnSp>
          <p:nvCxnSpPr>
            <p:cNvPr id="4" name="Connecteur droit 3"/>
            <p:cNvCxnSpPr/>
            <p:nvPr/>
          </p:nvCxnSpPr>
          <p:spPr>
            <a:xfrm>
              <a:off x="4425243" y="4092222"/>
              <a:ext cx="414868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/>
            <p:cNvCxnSpPr/>
            <p:nvPr/>
          </p:nvCxnSpPr>
          <p:spPr>
            <a:xfrm flipV="1">
              <a:off x="4439354" y="4052713"/>
              <a:ext cx="0" cy="44873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 flipV="1">
              <a:off x="4825646" y="4078111"/>
              <a:ext cx="0" cy="44873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necteur droit 6"/>
          <p:cNvCxnSpPr/>
          <p:nvPr/>
        </p:nvCxnSpPr>
        <p:spPr>
          <a:xfrm rot="16200000" flipV="1">
            <a:off x="2109395" y="2721532"/>
            <a:ext cx="0" cy="44590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r 9"/>
          <p:cNvGrpSpPr/>
          <p:nvPr/>
        </p:nvGrpSpPr>
        <p:grpSpPr>
          <a:xfrm rot="16200000">
            <a:off x="4987185" y="2707422"/>
            <a:ext cx="1316906" cy="474129"/>
            <a:chOff x="4425243" y="4052713"/>
            <a:chExt cx="414868" cy="474129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4425243" y="4092222"/>
              <a:ext cx="414868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V="1">
              <a:off x="4439354" y="4052713"/>
              <a:ext cx="0" cy="44873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V="1">
              <a:off x="4825646" y="4078111"/>
              <a:ext cx="0" cy="44873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necteur droit 13"/>
          <p:cNvCxnSpPr/>
          <p:nvPr/>
        </p:nvCxnSpPr>
        <p:spPr>
          <a:xfrm rot="16200000" flipV="1">
            <a:off x="5211018" y="2779764"/>
            <a:ext cx="0" cy="44590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16200000" flipV="1">
            <a:off x="5672448" y="2776327"/>
            <a:ext cx="0" cy="44873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618326" y="1639708"/>
            <a:ext cx="121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Bifurcation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003803" y="1653440"/>
            <a:ext cx="128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Trifurcation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206326" y="179493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99470" y="3640196"/>
            <a:ext cx="78362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The</a:t>
            </a:r>
            <a:r>
              <a:rPr lang="fr-FR" sz="2000" dirty="0" smtClean="0"/>
              <a:t> </a:t>
            </a:r>
            <a:r>
              <a:rPr lang="fr-FR" sz="2000" dirty="0" smtClean="0"/>
              <a:t>coalescent </a:t>
            </a:r>
            <a:r>
              <a:rPr lang="fr-FR" sz="2000" dirty="0" err="1" smtClean="0"/>
              <a:t>interpretation</a:t>
            </a:r>
            <a:r>
              <a:rPr lang="fr-FR" sz="2000" dirty="0"/>
              <a:t> </a:t>
            </a:r>
            <a:r>
              <a:rPr lang="fr-FR" sz="2000" dirty="0" err="1" smtClean="0"/>
              <a:t>means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smtClean="0"/>
              <a:t>multiple </a:t>
            </a:r>
            <a:r>
              <a:rPr lang="fr-FR" sz="2000" dirty="0" err="1" smtClean="0"/>
              <a:t>particles</a:t>
            </a:r>
            <a:r>
              <a:rPr lang="fr-FR" sz="2000" dirty="0" smtClean="0"/>
              <a:t> </a:t>
            </a:r>
            <a:r>
              <a:rPr lang="fr-FR" sz="2000" dirty="0" smtClean="0"/>
              <a:t>are </a:t>
            </a:r>
            <a:r>
              <a:rPr lang="fr-FR" sz="2000" dirty="0" err="1" smtClean="0"/>
              <a:t>allowed</a:t>
            </a:r>
            <a:r>
              <a:rPr lang="fr-FR" sz="2000" dirty="0" smtClean="0"/>
              <a:t> to </a:t>
            </a:r>
            <a:r>
              <a:rPr lang="fr-FR" sz="2000" dirty="0" err="1" smtClean="0"/>
              <a:t>collide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once. 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More </a:t>
            </a:r>
            <a:r>
              <a:rPr lang="fr-FR" sz="2000" dirty="0" err="1" smtClean="0"/>
              <a:t>precisely</a:t>
            </a:r>
            <a:r>
              <a:rPr lang="fr-FR" sz="2000" dirty="0" smtClean="0"/>
              <a:t>, if b </a:t>
            </a:r>
            <a:r>
              <a:rPr lang="fr-FR" sz="2000" dirty="0" err="1" smtClean="0"/>
              <a:t>particles</a:t>
            </a:r>
            <a:r>
              <a:rPr lang="fr-FR" sz="2000" dirty="0" smtClean="0"/>
              <a:t> are </a:t>
            </a:r>
            <a:r>
              <a:rPr lang="fr-FR" sz="2000" dirty="0" err="1" smtClean="0"/>
              <a:t>present</a:t>
            </a:r>
            <a:r>
              <a:rPr lang="fr-FR" sz="2000" dirty="0" smtClean="0"/>
              <a:t>, the </a:t>
            </a:r>
            <a:r>
              <a:rPr lang="fr-FR" sz="2000" dirty="0" err="1" smtClean="0"/>
              <a:t>probability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k of </a:t>
            </a:r>
            <a:r>
              <a:rPr lang="fr-FR" sz="2000" dirty="0" err="1" smtClean="0"/>
              <a:t>them</a:t>
            </a:r>
            <a:r>
              <a:rPr lang="fr-FR" sz="2000" dirty="0" smtClean="0"/>
              <a:t> </a:t>
            </a:r>
            <a:r>
              <a:rPr lang="fr-FR" sz="2000" dirty="0" err="1" smtClean="0"/>
              <a:t>collide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defined</a:t>
            </a:r>
            <a:r>
              <a:rPr lang="fr-FR" sz="2000" dirty="0" smtClean="0"/>
              <a:t> as </a:t>
            </a:r>
            <a:r>
              <a:rPr lang="fr-FR" sz="2000" dirty="0" err="1" smtClean="0">
                <a:latin typeface="Symbol" charset="2"/>
                <a:cs typeface="Symbol" charset="2"/>
              </a:rPr>
              <a:t>l</a:t>
            </a:r>
            <a:r>
              <a:rPr lang="fr-FR" sz="2000" baseline="-25000" dirty="0" err="1" smtClean="0"/>
              <a:t>k,b</a:t>
            </a:r>
            <a:r>
              <a:rPr lang="fr-FR" sz="2000" dirty="0" smtClean="0"/>
              <a:t>. </a:t>
            </a:r>
          </a:p>
          <a:p>
            <a:endParaRPr lang="fr-FR" sz="2000" dirty="0"/>
          </a:p>
          <a:p>
            <a:r>
              <a:rPr lang="fr-FR" sz="2000" dirty="0" smtClean="0"/>
              <a:t>In the case </a:t>
            </a:r>
            <a:r>
              <a:rPr lang="fr-FR" sz="2000" dirty="0" smtClean="0">
                <a:latin typeface="Symbol" charset="2"/>
                <a:cs typeface="Symbol" charset="2"/>
              </a:rPr>
              <a:t>l</a:t>
            </a:r>
            <a:r>
              <a:rPr lang="fr-FR" sz="2000" baseline="-25000" dirty="0"/>
              <a:t>2</a:t>
            </a:r>
            <a:r>
              <a:rPr lang="fr-FR" sz="2000" baseline="-25000" dirty="0" smtClean="0"/>
              <a:t>,b</a:t>
            </a:r>
            <a:r>
              <a:rPr lang="fr-FR" sz="2000" dirty="0" smtClean="0"/>
              <a:t> = 1, </a:t>
            </a:r>
            <a:r>
              <a:rPr lang="fr-FR" sz="2000" dirty="0" err="1" smtClean="0">
                <a:latin typeface="Symbol" charset="2"/>
                <a:cs typeface="Symbol" charset="2"/>
              </a:rPr>
              <a:t>l</a:t>
            </a:r>
            <a:r>
              <a:rPr lang="fr-FR" sz="2000" baseline="-25000" dirty="0" err="1" smtClean="0"/>
              <a:t>k,b</a:t>
            </a:r>
            <a:r>
              <a:rPr lang="fr-FR" sz="2000" dirty="0" smtClean="0"/>
              <a:t> = 0 for all k≠2, </a:t>
            </a:r>
            <a:r>
              <a:rPr lang="fr-FR" sz="2000" dirty="0" err="1" smtClean="0"/>
              <a:t>this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equivalent</a:t>
            </a:r>
            <a:r>
              <a:rPr lang="fr-FR" sz="2000" dirty="0" smtClean="0"/>
              <a:t> </a:t>
            </a:r>
            <a:r>
              <a:rPr lang="fr-FR" sz="2000" dirty="0" smtClean="0"/>
              <a:t>to the </a:t>
            </a:r>
            <a:r>
              <a:rPr lang="fr-FR" sz="2000" dirty="0" err="1" smtClean="0"/>
              <a:t>neutral</a:t>
            </a:r>
            <a:r>
              <a:rPr lang="fr-FR" sz="2000" dirty="0" smtClean="0"/>
              <a:t> </a:t>
            </a:r>
            <a:r>
              <a:rPr lang="fr-FR" sz="2000" dirty="0" smtClean="0"/>
              <a:t>coalescent (</a:t>
            </a:r>
            <a:r>
              <a:rPr lang="fr-FR" sz="2000" dirty="0" err="1" smtClean="0"/>
              <a:t>see</a:t>
            </a:r>
            <a:r>
              <a:rPr lang="fr-FR" sz="2000" dirty="0" smtClean="0"/>
              <a:t> </a:t>
            </a:r>
            <a:r>
              <a:rPr lang="fr-FR" sz="2000" dirty="0" err="1" smtClean="0"/>
              <a:t>above</a:t>
            </a:r>
            <a:r>
              <a:rPr lang="fr-FR" sz="2000" dirty="0" smtClean="0"/>
              <a:t>)</a:t>
            </a:r>
            <a:endParaRPr lang="fr-FR" sz="2000" dirty="0" smtClean="0"/>
          </a:p>
          <a:p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3233730" y="6211669"/>
            <a:ext cx="610531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/>
              <a:t>Berestycki</a:t>
            </a:r>
            <a:r>
              <a:rPr lang="fr-FR" sz="1600" dirty="0"/>
              <a:t>, N. (2009). </a:t>
            </a:r>
            <a:r>
              <a:rPr lang="fr-FR" sz="1600" dirty="0" err="1"/>
              <a:t>Recent</a:t>
            </a:r>
            <a:r>
              <a:rPr lang="fr-FR" sz="1600" dirty="0"/>
              <a:t> </a:t>
            </a:r>
            <a:r>
              <a:rPr lang="fr-FR" sz="1600" dirty="0" err="1"/>
              <a:t>progress</a:t>
            </a:r>
            <a:r>
              <a:rPr lang="fr-FR" sz="1600" dirty="0"/>
              <a:t> in coalescent </a:t>
            </a:r>
            <a:r>
              <a:rPr lang="fr-FR" sz="1600" dirty="0" err="1"/>
              <a:t>theory</a:t>
            </a:r>
            <a:r>
              <a:rPr lang="fr-FR" sz="1600" dirty="0"/>
              <a:t>. </a:t>
            </a:r>
            <a:r>
              <a:rPr lang="fr-FR" sz="1600" dirty="0" err="1"/>
              <a:t>Ensaios</a:t>
            </a:r>
            <a:r>
              <a:rPr lang="fr-FR" sz="1600" dirty="0"/>
              <a:t> </a:t>
            </a:r>
            <a:r>
              <a:rPr lang="fr-FR" sz="1600" dirty="0" err="1"/>
              <a:t>Matematicos</a:t>
            </a:r>
            <a:r>
              <a:rPr lang="fr-FR" sz="1600" dirty="0"/>
              <a:t>, 16(1), 1-193.</a:t>
            </a:r>
          </a:p>
        </p:txBody>
      </p:sp>
    </p:spTree>
    <p:extLst>
      <p:ext uri="{BB962C8B-B14F-4D97-AF65-F5344CB8AC3E}">
        <p14:creationId xmlns:p14="http://schemas.microsoft.com/office/powerpoint/2010/main" val="2300186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Theory</a:t>
            </a:r>
            <a:r>
              <a:rPr lang="fr-FR" dirty="0" smtClean="0"/>
              <a:t> for </a:t>
            </a:r>
            <a:r>
              <a:rPr lang="fr-FR" dirty="0" err="1" smtClean="0"/>
              <a:t>this</a:t>
            </a:r>
            <a:r>
              <a:rPr lang="fr-FR" dirty="0" smtClean="0"/>
              <a:t> model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Representation</a:t>
            </a:r>
            <a:r>
              <a:rPr lang="fr-FR" dirty="0" smtClean="0"/>
              <a:t> </a:t>
            </a:r>
            <a:r>
              <a:rPr lang="fr-FR" dirty="0" err="1" smtClean="0"/>
              <a:t>theorem</a:t>
            </a:r>
            <a:r>
              <a:rPr lang="fr-FR" dirty="0" smtClean="0"/>
              <a:t> (</a:t>
            </a:r>
            <a:r>
              <a:rPr lang="fr-FR" dirty="0" err="1" smtClean="0"/>
              <a:t>Pitman</a:t>
            </a:r>
            <a:r>
              <a:rPr lang="fr-FR" dirty="0" smtClean="0"/>
              <a:t> 1999). </a:t>
            </a:r>
            <a:r>
              <a:rPr lang="fr-FR" dirty="0" err="1" smtClean="0"/>
              <a:t>Defining</a:t>
            </a:r>
            <a:r>
              <a:rPr lang="fr-FR" dirty="0" smtClean="0"/>
              <a:t> </a:t>
            </a:r>
            <a:r>
              <a:rPr lang="fr-FR" dirty="0" smtClean="0">
                <a:latin typeface="Symbol" charset="2"/>
                <a:cs typeface="Symbol" charset="2"/>
              </a:rPr>
              <a:t>L</a:t>
            </a:r>
            <a:r>
              <a:rPr lang="fr-FR" dirty="0" smtClean="0"/>
              <a:t>(x) to </a:t>
            </a:r>
            <a:r>
              <a:rPr lang="fr-FR" dirty="0" err="1" smtClean="0"/>
              <a:t>be</a:t>
            </a:r>
            <a:r>
              <a:rPr lang="fr-FR" dirty="0" smtClean="0"/>
              <a:t> a </a:t>
            </a:r>
            <a:r>
              <a:rPr lang="fr-FR" dirty="0" err="1" smtClean="0"/>
              <a:t>finite</a:t>
            </a:r>
            <a:r>
              <a:rPr lang="fr-FR" dirty="0" smtClean="0"/>
              <a:t> </a:t>
            </a:r>
            <a:r>
              <a:rPr lang="fr-FR" dirty="0" err="1" smtClean="0"/>
              <a:t>measure</a:t>
            </a:r>
            <a:r>
              <a:rPr lang="fr-FR" dirty="0" smtClean="0"/>
              <a:t> on [0,1], the </a:t>
            </a:r>
            <a:r>
              <a:rPr lang="fr-FR" dirty="0" err="1" smtClean="0">
                <a:latin typeface="Symbol" charset="2"/>
                <a:cs typeface="Symbol" charset="2"/>
              </a:rPr>
              <a:t>l</a:t>
            </a:r>
            <a:r>
              <a:rPr lang="fr-FR" baseline="-25000" dirty="0" err="1" smtClean="0"/>
              <a:t>k,b</a:t>
            </a:r>
            <a:r>
              <a:rPr lang="fr-FR" baseline="-25000" dirty="0" smtClean="0"/>
              <a:t> </a:t>
            </a:r>
            <a:r>
              <a:rPr lang="fr-FR" dirty="0" smtClean="0"/>
              <a:t>are </a:t>
            </a:r>
            <a:r>
              <a:rPr lang="fr-FR" dirty="0" err="1" smtClean="0"/>
              <a:t>uniquely</a:t>
            </a:r>
            <a:r>
              <a:rPr lang="fr-FR" dirty="0" smtClean="0"/>
              <a:t> </a:t>
            </a:r>
            <a:r>
              <a:rPr lang="fr-FR" dirty="0" err="1" smtClean="0"/>
              <a:t>defined</a:t>
            </a:r>
            <a:r>
              <a:rPr lang="fr-FR" dirty="0" smtClean="0"/>
              <a:t> by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And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called</a:t>
            </a:r>
            <a:r>
              <a:rPr lang="fr-FR" dirty="0" smtClean="0"/>
              <a:t> a </a:t>
            </a:r>
            <a:r>
              <a:rPr lang="fr-FR" dirty="0" smtClean="0">
                <a:latin typeface="Symbol" charset="2"/>
                <a:cs typeface="Symbol" charset="2"/>
              </a:rPr>
              <a:t>L</a:t>
            </a:r>
            <a:r>
              <a:rPr lang="fr-FR" dirty="0" smtClean="0"/>
              <a:t>-coalescent (</a:t>
            </a:r>
            <a:r>
              <a:rPr lang="fr-FR" dirty="0" err="1" smtClean="0"/>
              <a:t>equal</a:t>
            </a:r>
            <a:r>
              <a:rPr lang="fr-FR" dirty="0" smtClean="0"/>
              <a:t> to the </a:t>
            </a:r>
            <a:r>
              <a:rPr lang="fr-FR" dirty="0" smtClean="0"/>
              <a:t>‘</a:t>
            </a:r>
            <a:r>
              <a:rPr lang="fr-FR" dirty="0" err="1" smtClean="0"/>
              <a:t>neutral</a:t>
            </a:r>
            <a:r>
              <a:rPr lang="fr-FR" dirty="0" smtClean="0"/>
              <a:t>’ </a:t>
            </a:r>
            <a:r>
              <a:rPr lang="fr-FR" dirty="0" smtClean="0"/>
              <a:t>coalescent if </a:t>
            </a:r>
            <a:r>
              <a:rPr lang="fr-FR" dirty="0" smtClean="0">
                <a:latin typeface="Symbol" charset="2"/>
                <a:cs typeface="Symbol" charset="2"/>
              </a:rPr>
              <a:t>L</a:t>
            </a:r>
            <a:r>
              <a:rPr lang="fr-FR" dirty="0" smtClean="0"/>
              <a:t>=</a:t>
            </a:r>
            <a:r>
              <a:rPr lang="fr-FR" dirty="0" smtClean="0">
                <a:latin typeface="Symbol" charset="2"/>
                <a:cs typeface="Symbol" charset="2"/>
              </a:rPr>
              <a:t>d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44" y="3380569"/>
            <a:ext cx="5150556" cy="130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73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Asymptotic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err="1" smtClean="0"/>
              <a:t>Results</a:t>
            </a:r>
            <a:r>
              <a:rPr lang="fr-FR" sz="2400" dirty="0" smtClean="0"/>
              <a:t> [</a:t>
            </a:r>
            <a:r>
              <a:rPr lang="fr-FR" sz="2400" dirty="0" err="1" smtClean="0"/>
              <a:t>Berestycki</a:t>
            </a:r>
            <a:r>
              <a:rPr lang="fr-FR" sz="2400" dirty="0"/>
              <a:t>, </a:t>
            </a:r>
            <a:r>
              <a:rPr lang="fr-FR" sz="2400" dirty="0" err="1" smtClean="0"/>
              <a:t>Berestycki</a:t>
            </a:r>
            <a:r>
              <a:rPr lang="fr-FR" sz="2400" dirty="0" smtClean="0"/>
              <a:t> &amp; </a:t>
            </a:r>
            <a:r>
              <a:rPr lang="fr-FR" sz="2400" dirty="0" err="1" smtClean="0"/>
              <a:t>Limic</a:t>
            </a:r>
            <a:r>
              <a:rPr lang="fr-FR" sz="2400" dirty="0" smtClean="0"/>
              <a:t> 2014]</a:t>
            </a: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Assume </a:t>
            </a:r>
            <a:r>
              <a:rPr lang="fr-FR" sz="2400" dirty="0" smtClean="0"/>
              <a:t>a </a:t>
            </a:r>
            <a:r>
              <a:rPr lang="fr-FR" sz="2400" dirty="0" smtClean="0">
                <a:latin typeface="Symbol" charset="2"/>
                <a:cs typeface="Symbol" charset="2"/>
              </a:rPr>
              <a:t>L</a:t>
            </a:r>
            <a:r>
              <a:rPr lang="fr-FR" sz="2400" dirty="0" smtClean="0"/>
              <a:t>-coalescent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constructed</a:t>
            </a:r>
            <a:r>
              <a:rPr lang="fr-FR" sz="2400" dirty="0" smtClean="0"/>
              <a:t> and n </a:t>
            </a:r>
            <a:r>
              <a:rPr lang="fr-FR" sz="2400" dirty="0" err="1" smtClean="0"/>
              <a:t>leaves</a:t>
            </a:r>
            <a:r>
              <a:rPr lang="fr-FR" sz="2400" dirty="0" smtClean="0"/>
              <a:t> are </a:t>
            </a:r>
            <a:r>
              <a:rPr lang="fr-FR" sz="2400" dirty="0" err="1" smtClean="0"/>
              <a:t>sampled</a:t>
            </a:r>
            <a:r>
              <a:rPr lang="fr-FR" sz="24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Assume ‘</a:t>
            </a:r>
            <a:r>
              <a:rPr lang="fr-FR" sz="2400" dirty="0" err="1" smtClean="0"/>
              <a:t>speciation</a:t>
            </a:r>
            <a:r>
              <a:rPr lang="fr-FR" sz="2400" dirty="0" smtClean="0"/>
              <a:t>’ </a:t>
            </a:r>
            <a:r>
              <a:rPr lang="fr-FR" sz="2400" dirty="0" err="1" smtClean="0"/>
              <a:t>events</a:t>
            </a:r>
            <a:r>
              <a:rPr lang="fr-FR" sz="2400" dirty="0" smtClean="0"/>
              <a:t> are </a:t>
            </a:r>
            <a:r>
              <a:rPr lang="fr-FR" sz="2400" dirty="0" err="1" smtClean="0"/>
              <a:t>drawn</a:t>
            </a:r>
            <a:r>
              <a:rPr lang="fr-FR" sz="2400" dirty="0" smtClean="0"/>
              <a:t> </a:t>
            </a:r>
            <a:r>
              <a:rPr lang="fr-FR" sz="2400" dirty="0" err="1" smtClean="0"/>
              <a:t>upon</a:t>
            </a:r>
            <a:r>
              <a:rPr lang="fr-FR" sz="2400" dirty="0" smtClean="0"/>
              <a:t> the </a:t>
            </a:r>
            <a:r>
              <a:rPr lang="fr-FR" sz="2400" dirty="0" err="1" smtClean="0"/>
              <a:t>tree</a:t>
            </a:r>
            <a:r>
              <a:rPr lang="fr-FR" sz="2400" dirty="0" smtClean="0"/>
              <a:t> </a:t>
            </a:r>
            <a:r>
              <a:rPr lang="fr-FR" sz="2400" dirty="0" err="1" smtClean="0"/>
              <a:t>at</a:t>
            </a:r>
            <a:r>
              <a:rPr lang="fr-FR" sz="2400" dirty="0" smtClean="0"/>
              <a:t> a (Poisson) rate </a:t>
            </a:r>
            <a:r>
              <a:rPr lang="fr-FR" sz="2400" dirty="0" smtClean="0">
                <a:latin typeface="Symbol" charset="2"/>
                <a:cs typeface="Symbol" charset="2"/>
              </a:rPr>
              <a:t>q</a:t>
            </a:r>
            <a:r>
              <a:rPr lang="fr-FR" sz="24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Assume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smtClean="0">
                <a:latin typeface="Symbol" charset="2"/>
                <a:cs typeface="Symbol" charset="2"/>
              </a:rPr>
              <a:t>L</a:t>
            </a:r>
            <a:r>
              <a:rPr lang="fr-FR" sz="2400" dirty="0" smtClean="0"/>
              <a:t>(dx)~Ax</a:t>
            </a:r>
            <a:r>
              <a:rPr lang="fr-FR" sz="2400" baseline="30000" dirty="0" smtClean="0">
                <a:latin typeface="Symbol" charset="2"/>
                <a:cs typeface="Symbol" charset="2"/>
              </a:rPr>
              <a:t>s-1</a:t>
            </a:r>
            <a:r>
              <a:rPr lang="fr-FR" sz="2400" dirty="0" smtClean="0"/>
              <a:t>dx, </a:t>
            </a:r>
            <a:r>
              <a:rPr lang="fr-FR" sz="2400" dirty="0" err="1" smtClean="0"/>
              <a:t>with</a:t>
            </a:r>
            <a:r>
              <a:rPr lang="fr-FR" sz="2400" dirty="0" smtClean="0"/>
              <a:t> 1&gt;</a:t>
            </a:r>
            <a:r>
              <a:rPr lang="fr-FR" sz="2400" dirty="0" smtClean="0">
                <a:latin typeface="Symbol" charset="2"/>
                <a:cs typeface="Symbol" charset="2"/>
              </a:rPr>
              <a:t>s</a:t>
            </a:r>
            <a:r>
              <a:rPr lang="fr-FR" sz="2400" dirty="0" smtClean="0"/>
              <a:t>≥0</a:t>
            </a:r>
          </a:p>
          <a:p>
            <a:pPr marL="0" indent="0">
              <a:buNone/>
            </a:pPr>
            <a:r>
              <a:rPr lang="fr-FR" sz="2400" dirty="0" err="1" smtClean="0"/>
              <a:t>Then</a:t>
            </a:r>
            <a:r>
              <a:rPr lang="fr-FR" sz="2400" dirty="0" smtClean="0"/>
              <a:t>: 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772" y="4216114"/>
            <a:ext cx="2431343" cy="7417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219" y="4957880"/>
            <a:ext cx="3371143" cy="11289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4778" y="6217989"/>
            <a:ext cx="802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 smtClean="0"/>
              <a:t>Berestycki</a:t>
            </a:r>
            <a:r>
              <a:rPr lang="fr-FR" sz="1400" dirty="0" smtClean="0"/>
              <a:t>, J., </a:t>
            </a:r>
            <a:r>
              <a:rPr lang="fr-FR" sz="1400" dirty="0" err="1" smtClean="0"/>
              <a:t>Berestycki</a:t>
            </a:r>
            <a:r>
              <a:rPr lang="fr-FR" sz="1400" dirty="0" smtClean="0"/>
              <a:t>, N., &amp; </a:t>
            </a:r>
            <a:r>
              <a:rPr lang="fr-FR" sz="1400" dirty="0" err="1" smtClean="0"/>
              <a:t>Limic</a:t>
            </a:r>
            <a:r>
              <a:rPr lang="fr-FR" sz="1400" dirty="0" smtClean="0"/>
              <a:t>, V. (2014). </a:t>
            </a:r>
            <a:r>
              <a:rPr lang="fr-FR" sz="1400" dirty="0" err="1" smtClean="0"/>
              <a:t>Asymptotic</a:t>
            </a:r>
            <a:r>
              <a:rPr lang="fr-FR" sz="1400" dirty="0" smtClean="0"/>
              <a:t> </a:t>
            </a:r>
            <a:r>
              <a:rPr lang="fr-FR" sz="1400" dirty="0" err="1" smtClean="0"/>
              <a:t>sampling</a:t>
            </a:r>
            <a:r>
              <a:rPr lang="fr-FR" sz="1400" dirty="0" smtClean="0"/>
              <a:t> </a:t>
            </a:r>
            <a:r>
              <a:rPr lang="fr-FR" sz="1400" dirty="0" err="1" smtClean="0"/>
              <a:t>formulae</a:t>
            </a:r>
            <a:r>
              <a:rPr lang="fr-FR" sz="1400" dirty="0" smtClean="0"/>
              <a:t> for </a:t>
            </a:r>
            <a:r>
              <a:rPr lang="fr-FR" sz="1400" dirty="0" smtClean="0">
                <a:latin typeface="Symbol" charset="2"/>
                <a:cs typeface="Symbol" charset="2"/>
              </a:rPr>
              <a:t>L</a:t>
            </a:r>
            <a:r>
              <a:rPr lang="fr-FR" sz="1400" dirty="0" smtClean="0"/>
              <a:t>-coalescents. In Annales de l'Institut Henri Poincaré, Probabilités et Statistiques (Vol. 50, No. 3, pp. 715-731). Institut Henri Poincaré.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5880874" y="483200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(B(</a:t>
            </a:r>
            <a:r>
              <a:rPr lang="fr-FR" dirty="0" smtClean="0">
                <a:latin typeface="Symbol" charset="2"/>
                <a:cs typeface="Symbol" charset="2"/>
              </a:rPr>
              <a:t>s</a:t>
            </a:r>
            <a:r>
              <a:rPr lang="fr-FR" dirty="0" smtClean="0"/>
              <a:t>)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known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867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697" y="3078707"/>
            <a:ext cx="2431343" cy="7417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44" y="3820473"/>
            <a:ext cx="3371143" cy="11289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79283" y="2236515"/>
            <a:ext cx="1822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Symbol" charset="2"/>
                <a:cs typeface="Symbol" charset="2"/>
              </a:rPr>
              <a:t>L</a:t>
            </a:r>
            <a:r>
              <a:rPr lang="fr-FR" sz="2400" dirty="0"/>
              <a:t>-coalescent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20473"/>
            <a:ext cx="3797300" cy="12940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66" y="3078707"/>
            <a:ext cx="2990144" cy="7990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2236515"/>
            <a:ext cx="3477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 smtClean="0"/>
              <a:t>Two-parameter</a:t>
            </a:r>
            <a:r>
              <a:rPr lang="fr-FR" sz="2000" dirty="0" smtClean="0"/>
              <a:t> </a:t>
            </a:r>
            <a:r>
              <a:rPr lang="fr-FR" sz="2000" dirty="0" err="1" smtClean="0"/>
              <a:t>random</a:t>
            </a:r>
            <a:r>
              <a:rPr lang="fr-FR" sz="2000" dirty="0" smtClean="0"/>
              <a:t>-partition model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67712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Is </a:t>
            </a:r>
            <a:r>
              <a:rPr lang="fr-FR" dirty="0" err="1" smtClean="0"/>
              <a:t>there</a:t>
            </a:r>
            <a:r>
              <a:rPr lang="fr-FR" dirty="0" smtClean="0"/>
              <a:t> an </a:t>
            </a:r>
            <a:r>
              <a:rPr lang="fr-FR" dirty="0" err="1" smtClean="0"/>
              <a:t>equivalence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smtClean="0">
                <a:latin typeface="Symbol" charset="2"/>
                <a:cs typeface="Symbol" charset="2"/>
              </a:rPr>
              <a:t>L</a:t>
            </a:r>
            <a:r>
              <a:rPr lang="fr-FR" dirty="0" smtClean="0"/>
              <a:t>-coalescent </a:t>
            </a:r>
            <a:r>
              <a:rPr lang="fr-FR" dirty="0" err="1" smtClean="0"/>
              <a:t>sampling</a:t>
            </a:r>
            <a:r>
              <a:rPr lang="fr-FR" dirty="0" smtClean="0"/>
              <a:t> </a:t>
            </a:r>
            <a:r>
              <a:rPr lang="fr-FR" dirty="0" err="1" smtClean="0"/>
              <a:t>scheme</a:t>
            </a:r>
            <a:r>
              <a:rPr lang="fr-FR" dirty="0" smtClean="0"/>
              <a:t> and the </a:t>
            </a:r>
            <a:r>
              <a:rPr lang="fr-FR" dirty="0" err="1" smtClean="0"/>
              <a:t>Pitman</a:t>
            </a:r>
            <a:r>
              <a:rPr lang="fr-FR" dirty="0" smtClean="0"/>
              <a:t> </a:t>
            </a:r>
            <a:r>
              <a:rPr lang="fr-FR" dirty="0" err="1" smtClean="0"/>
              <a:t>sampling</a:t>
            </a:r>
            <a:r>
              <a:rPr lang="fr-FR" dirty="0" smtClean="0"/>
              <a:t> formula?</a:t>
            </a:r>
          </a:p>
          <a:p>
            <a:endParaRPr lang="fr-FR" dirty="0"/>
          </a:p>
          <a:p>
            <a:r>
              <a:rPr lang="fr-FR" dirty="0" smtClean="0"/>
              <a:t>Is </a:t>
            </a:r>
            <a:r>
              <a:rPr lang="fr-FR" dirty="0" err="1" smtClean="0"/>
              <a:t>there</a:t>
            </a:r>
            <a:r>
              <a:rPr lang="fr-FR" dirty="0" smtClean="0"/>
              <a:t> a </a:t>
            </a:r>
            <a:r>
              <a:rPr lang="fr-FR" dirty="0" err="1" smtClean="0"/>
              <a:t>generative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for </a:t>
            </a:r>
            <a:r>
              <a:rPr lang="fr-FR" dirty="0" smtClean="0"/>
              <a:t>the </a:t>
            </a:r>
            <a:r>
              <a:rPr lang="fr-FR" dirty="0" err="1" smtClean="0"/>
              <a:t>rando</a:t>
            </a:r>
            <a:r>
              <a:rPr lang="fr-FR" dirty="0" err="1" smtClean="0"/>
              <a:t>m</a:t>
            </a:r>
            <a:r>
              <a:rPr lang="fr-FR" dirty="0" smtClean="0"/>
              <a:t> partition </a:t>
            </a:r>
            <a:r>
              <a:rPr lang="fr-FR" dirty="0" err="1" smtClean="0"/>
              <a:t>created</a:t>
            </a:r>
            <a:r>
              <a:rPr lang="fr-FR" dirty="0" smtClean="0"/>
              <a:t> in the</a:t>
            </a:r>
            <a:r>
              <a:rPr lang="fr-FR" dirty="0" smtClean="0"/>
              <a:t> </a:t>
            </a:r>
            <a:r>
              <a:rPr lang="fr-FR" dirty="0" smtClean="0">
                <a:latin typeface="Symbol" charset="2"/>
                <a:cs typeface="Symbol" charset="2"/>
              </a:rPr>
              <a:t>L</a:t>
            </a:r>
            <a:r>
              <a:rPr lang="fr-FR" dirty="0" smtClean="0"/>
              <a:t>-</a:t>
            </a:r>
            <a:r>
              <a:rPr lang="fr-FR" dirty="0" smtClean="0"/>
              <a:t>coalescent?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9321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ahead</a:t>
            </a:r>
            <a:r>
              <a:rPr lang="fr-FR" dirty="0" smtClean="0"/>
              <a:t>: a case for </a:t>
            </a:r>
            <a:r>
              <a:rPr lang="fr-FR" dirty="0" err="1" smtClean="0"/>
              <a:t>birds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08334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4683" y="6445756"/>
            <a:ext cx="332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McCormack et al. </a:t>
            </a:r>
            <a:r>
              <a:rPr lang="fr-FR" dirty="0" err="1" smtClean="0"/>
              <a:t>Plos</a:t>
            </a:r>
            <a:r>
              <a:rPr lang="fr-FR" dirty="0" smtClean="0"/>
              <a:t> </a:t>
            </a:r>
            <a:r>
              <a:rPr lang="fr-FR" dirty="0" err="1" smtClean="0"/>
              <a:t>Biol</a:t>
            </a:r>
            <a:r>
              <a:rPr lang="fr-FR" dirty="0" smtClean="0"/>
              <a:t> (2013)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2055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19" y="1352968"/>
            <a:ext cx="3768058" cy="48285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25619" y="6400678"/>
            <a:ext cx="261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Jarvis et al. </a:t>
            </a:r>
            <a:r>
              <a:rPr lang="fr-FR" dirty="0"/>
              <a:t>S</a:t>
            </a:r>
            <a:r>
              <a:rPr lang="fr-FR" dirty="0" smtClean="0"/>
              <a:t>cience (2014)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973" y="1744505"/>
            <a:ext cx="4685027" cy="38019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716797" y="5981844"/>
            <a:ext cx="242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Jetz</a:t>
            </a:r>
            <a:r>
              <a:rPr lang="fr-FR" dirty="0" smtClean="0"/>
              <a:t> et al. Nature (2012)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</a:t>
            </a:r>
            <a:r>
              <a:rPr lang="fr-FR" dirty="0" err="1" smtClean="0"/>
              <a:t>polytomies</a:t>
            </a:r>
            <a:r>
              <a:rPr lang="fr-FR" dirty="0" smtClean="0"/>
              <a:t> of a </a:t>
            </a:r>
            <a:r>
              <a:rPr lang="fr-FR" dirty="0" err="1" smtClean="0"/>
              <a:t>phylogeny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0201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Idea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Compute</a:t>
            </a:r>
            <a:r>
              <a:rPr lang="fr-FR" dirty="0" smtClean="0"/>
              <a:t> the values of </a:t>
            </a:r>
            <a:r>
              <a:rPr lang="fr-FR" dirty="0" err="1" smtClean="0">
                <a:latin typeface="Symbol" charset="2"/>
                <a:cs typeface="Symbol" charset="2"/>
              </a:rPr>
              <a:t>l</a:t>
            </a:r>
            <a:r>
              <a:rPr lang="fr-FR" baseline="-25000" dirty="0" err="1" smtClean="0"/>
              <a:t>k,b</a:t>
            </a:r>
            <a:r>
              <a:rPr lang="fr-FR" dirty="0" smtClean="0"/>
              <a:t> for k=2, k=3, k=4, and </a:t>
            </a:r>
            <a:r>
              <a:rPr lang="fr-FR" dirty="0" err="1" smtClean="0"/>
              <a:t>infer</a:t>
            </a:r>
            <a:r>
              <a:rPr lang="fr-FR" dirty="0" smtClean="0"/>
              <a:t> </a:t>
            </a:r>
            <a:r>
              <a:rPr lang="fr-FR" dirty="0" smtClean="0">
                <a:latin typeface="Symbol" charset="2"/>
                <a:cs typeface="Symbol" charset="2"/>
              </a:rPr>
              <a:t>s</a:t>
            </a:r>
            <a:r>
              <a:rPr lang="fr-FR" dirty="0" smtClean="0"/>
              <a:t> by </a:t>
            </a:r>
            <a:r>
              <a:rPr lang="fr-FR" dirty="0" err="1" smtClean="0"/>
              <a:t>inverting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44" y="3380569"/>
            <a:ext cx="5150556" cy="130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18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987" y="1417638"/>
            <a:ext cx="5719280" cy="39115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2173" y="5743128"/>
            <a:ext cx="4605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Georgia"/>
                <a:cs typeface="Georgia"/>
              </a:rPr>
              <a:t>j</a:t>
            </a:r>
            <a:r>
              <a:rPr lang="fr-FR" sz="2800" dirty="0" smtClean="0">
                <a:latin typeface="Georgia"/>
                <a:cs typeface="Georgia"/>
              </a:rPr>
              <a:t>erome.chave@univ-tlse3.fr</a:t>
            </a:r>
            <a:endParaRPr lang="fr-FR" sz="28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3546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0243"/>
            <a:ext cx="4408253" cy="6946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02951" y="1655545"/>
            <a:ext cx="72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2013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290" y="2429624"/>
            <a:ext cx="1891218" cy="144028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817782" y="3878650"/>
            <a:ext cx="241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1430 permanent plots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7908"/>
            <a:ext cx="4817782" cy="31684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counting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782" y="4772373"/>
            <a:ext cx="546100" cy="21082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3882" y="5348026"/>
            <a:ext cx="3605222" cy="114497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965065" y="648866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007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887"/>
            <a:ext cx="9144000" cy="4963141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err="1" smtClean="0"/>
              <a:t>Problem</a:t>
            </a:r>
            <a:r>
              <a:rPr lang="fr-FR" sz="3600" dirty="0" smtClean="0"/>
              <a:t> </a:t>
            </a:r>
            <a:r>
              <a:rPr lang="fr-FR" sz="3600" dirty="0" err="1" smtClean="0"/>
              <a:t>with</a:t>
            </a:r>
            <a:r>
              <a:rPr lang="fr-FR" sz="3600" dirty="0" smtClean="0"/>
              <a:t> </a:t>
            </a:r>
            <a:r>
              <a:rPr lang="fr-FR" sz="3600" dirty="0" err="1" smtClean="0"/>
              <a:t>placing</a:t>
            </a:r>
            <a:r>
              <a:rPr lang="fr-FR" sz="3600" dirty="0" smtClean="0"/>
              <a:t> </a:t>
            </a:r>
            <a:r>
              <a:rPr lang="fr-FR" sz="3600" dirty="0" err="1" smtClean="0"/>
              <a:t>species</a:t>
            </a:r>
            <a:r>
              <a:rPr lang="fr-FR" sz="3600" dirty="0" smtClean="0"/>
              <a:t> </a:t>
            </a:r>
            <a:r>
              <a:rPr lang="fr-FR" sz="3600" dirty="0" err="1" smtClean="0"/>
              <a:t>within</a:t>
            </a:r>
            <a:r>
              <a:rPr lang="fr-FR" sz="3600" dirty="0" smtClean="0"/>
              <a:t> a </a:t>
            </a:r>
            <a:r>
              <a:rPr lang="fr-FR" sz="3600" dirty="0" err="1" smtClean="0"/>
              <a:t>phylogenetic</a:t>
            </a:r>
            <a:r>
              <a:rPr lang="fr-FR" sz="3600" dirty="0" smtClean="0"/>
              <a:t> </a:t>
            </a:r>
            <a:r>
              <a:rPr lang="fr-FR" sz="3600" dirty="0" err="1" smtClean="0"/>
              <a:t>context</a:t>
            </a:r>
            <a:r>
              <a:rPr lang="fr-FR" sz="3600" dirty="0" smtClean="0"/>
              <a:t> (and </a:t>
            </a:r>
            <a:r>
              <a:rPr lang="fr-FR" sz="3600" dirty="0" err="1" smtClean="0"/>
              <a:t>defining</a:t>
            </a:r>
            <a:r>
              <a:rPr lang="fr-FR" sz="3600" dirty="0" smtClean="0"/>
              <a:t> </a:t>
            </a:r>
            <a:r>
              <a:rPr lang="fr-FR" sz="3600" dirty="0" err="1" smtClean="0"/>
              <a:t>species</a:t>
            </a:r>
            <a:r>
              <a:rPr lang="fr-FR" sz="3600" dirty="0" smtClean="0"/>
              <a:t>)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455561" y="6323028"/>
            <a:ext cx="351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Sukumaran</a:t>
            </a:r>
            <a:r>
              <a:rPr lang="fr-FR" dirty="0" smtClean="0"/>
              <a:t> &amp; </a:t>
            </a:r>
            <a:r>
              <a:rPr lang="fr-FR" dirty="0" err="1" smtClean="0"/>
              <a:t>Knowles</a:t>
            </a:r>
            <a:r>
              <a:rPr lang="fr-FR" dirty="0" smtClean="0"/>
              <a:t> PNAS (2017)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870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426" name="Oval 2"/>
          <p:cNvSpPr>
            <a:spLocks noChangeArrowheads="1"/>
          </p:cNvSpPr>
          <p:nvPr/>
        </p:nvSpPr>
        <p:spPr bwMode="auto">
          <a:xfrm>
            <a:off x="6877050" y="5162784"/>
            <a:ext cx="503238" cy="6477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79427" name="AutoShape 3"/>
          <p:cNvSpPr>
            <a:spLocks noChangeArrowheads="1"/>
          </p:cNvSpPr>
          <p:nvPr/>
        </p:nvSpPr>
        <p:spPr bwMode="auto">
          <a:xfrm>
            <a:off x="4449763" y="3183171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79428" name="AutoShape 4"/>
          <p:cNvSpPr>
            <a:spLocks noChangeArrowheads="1"/>
          </p:cNvSpPr>
          <p:nvPr/>
        </p:nvSpPr>
        <p:spPr bwMode="auto">
          <a:xfrm rot="2259937">
            <a:off x="4521200" y="4119796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79429" name="Text Box 5"/>
          <p:cNvSpPr txBox="1">
            <a:spLocks noChangeArrowheads="1"/>
          </p:cNvSpPr>
          <p:nvPr/>
        </p:nvSpPr>
        <p:spPr bwMode="auto">
          <a:xfrm>
            <a:off x="3563938" y="2919646"/>
            <a:ext cx="1822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>
                <a:latin typeface="Calibri" charset="0"/>
              </a:rPr>
              <a:t>Probability 1- </a:t>
            </a:r>
            <a:r>
              <a:rPr lang="fr-FR" sz="1600" b="1" i="1">
                <a:latin typeface="Symbol" charset="0"/>
              </a:rPr>
              <a:t>n</a:t>
            </a:r>
          </a:p>
        </p:txBody>
      </p:sp>
      <p:sp>
        <p:nvSpPr>
          <p:cNvPr id="2279430" name="Text Box 6"/>
          <p:cNvSpPr txBox="1">
            <a:spLocks noChangeArrowheads="1"/>
          </p:cNvSpPr>
          <p:nvPr/>
        </p:nvSpPr>
        <p:spPr bwMode="auto">
          <a:xfrm>
            <a:off x="3584575" y="4191234"/>
            <a:ext cx="158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>
                <a:latin typeface="Calibri" charset="0"/>
              </a:rPr>
              <a:t>Probability </a:t>
            </a:r>
            <a:r>
              <a:rPr lang="fr-FR" sz="1600" b="1" i="1">
                <a:latin typeface="Symbol" charset="0"/>
              </a:rPr>
              <a:t>n</a:t>
            </a:r>
          </a:p>
        </p:txBody>
      </p:sp>
      <p:grpSp>
        <p:nvGrpSpPr>
          <p:cNvPr id="2279431" name="Group 7"/>
          <p:cNvGrpSpPr>
            <a:grpSpLocks/>
          </p:cNvGrpSpPr>
          <p:nvPr/>
        </p:nvGrpSpPr>
        <p:grpSpPr bwMode="auto">
          <a:xfrm>
            <a:off x="323850" y="2519596"/>
            <a:ext cx="2705100" cy="2124075"/>
            <a:chOff x="204" y="1856"/>
            <a:chExt cx="1704" cy="1574"/>
          </a:xfrm>
        </p:grpSpPr>
        <p:pic>
          <p:nvPicPr>
            <p:cNvPr id="2279432" name="Picture 8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128"/>
              <a:ext cx="253" cy="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9433" name="Picture 9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3080"/>
              <a:ext cx="252" cy="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9434" name="Picture 10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899"/>
              <a:ext cx="253" cy="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9435" name="Picture 11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491"/>
              <a:ext cx="252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9436" name="Picture 12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219"/>
              <a:ext cx="253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9437" name="Picture 13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856"/>
              <a:ext cx="253" cy="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9438" name="Picture 14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309"/>
              <a:ext cx="253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9439" name="Picture 15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992"/>
              <a:ext cx="252" cy="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9440" name="Picture 16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2718"/>
              <a:ext cx="253" cy="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9441" name="Picture 17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718"/>
              <a:ext cx="253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9442" name="Picture 18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901"/>
              <a:ext cx="253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9443" name="Picture 19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946"/>
              <a:ext cx="252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9444" name="Picture 20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355"/>
              <a:ext cx="253" cy="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9445" name="Picture 21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672"/>
              <a:ext cx="253" cy="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9446" name="Picture 22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627"/>
              <a:ext cx="253" cy="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9447" name="Picture 23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" y="2083"/>
              <a:ext cx="253" cy="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9448" name="Picture 24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264"/>
              <a:ext cx="253" cy="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9449" name="Picture 25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" y="2400"/>
              <a:ext cx="253" cy="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9450" name="Picture 26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944"/>
              <a:ext cx="253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9451" name="Picture 27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2990"/>
              <a:ext cx="253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9452" name="Picture 28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536"/>
              <a:ext cx="253" cy="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9453" name="Picture 29" descr="na01441_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" y="2939"/>
              <a:ext cx="251" cy="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9454" name="Line 30"/>
            <p:cNvSpPr>
              <a:spLocks noChangeShapeType="1"/>
            </p:cNvSpPr>
            <p:nvPr/>
          </p:nvSpPr>
          <p:spPr bwMode="auto">
            <a:xfrm>
              <a:off x="748" y="2523"/>
              <a:ext cx="272" cy="408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9455" name="Line 31"/>
            <p:cNvSpPr>
              <a:spLocks noChangeShapeType="1"/>
            </p:cNvSpPr>
            <p:nvPr/>
          </p:nvSpPr>
          <p:spPr bwMode="auto">
            <a:xfrm flipH="1">
              <a:off x="748" y="2523"/>
              <a:ext cx="273" cy="408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79456" name="Rectangle 3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Neutral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r>
              <a:rPr lang="fr-FR" dirty="0" smtClean="0"/>
              <a:t> of </a:t>
            </a:r>
            <a:r>
              <a:rPr lang="fr-FR" dirty="0" err="1" smtClean="0"/>
              <a:t>biodiversity</a:t>
            </a:r>
            <a:r>
              <a:rPr lang="fr-FR" dirty="0" smtClean="0"/>
              <a:t> and </a:t>
            </a:r>
            <a:r>
              <a:rPr lang="fr-FR" dirty="0" err="1" smtClean="0"/>
              <a:t>biogeography</a:t>
            </a:r>
            <a:endParaRPr lang="fr-FR" dirty="0"/>
          </a:p>
        </p:txBody>
      </p:sp>
      <p:sp>
        <p:nvSpPr>
          <p:cNvPr id="2279457" name="Text Box 33"/>
          <p:cNvSpPr txBox="1">
            <a:spLocks noChangeArrowheads="1"/>
          </p:cNvSpPr>
          <p:nvPr/>
        </p:nvSpPr>
        <p:spPr bwMode="auto">
          <a:xfrm>
            <a:off x="179388" y="4873859"/>
            <a:ext cx="45354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i="1" dirty="0" smtClean="0">
                <a:latin typeface="Symbol" charset="2"/>
                <a:cs typeface="Symbol" charset="2"/>
              </a:rPr>
              <a:t>q</a:t>
            </a:r>
            <a:r>
              <a:rPr lang="fr-FR" sz="2000" dirty="0" smtClean="0">
                <a:latin typeface="SymbolMono BT" charset="0"/>
              </a:rPr>
              <a:t> </a:t>
            </a:r>
            <a:r>
              <a:rPr lang="fr-FR" sz="2000" dirty="0" smtClean="0"/>
              <a:t>= </a:t>
            </a:r>
            <a:r>
              <a:rPr lang="fr-FR" sz="2000" dirty="0"/>
              <a:t>n</a:t>
            </a:r>
            <a:r>
              <a:rPr lang="fr-FR" sz="2000" dirty="0" smtClean="0"/>
              <a:t> </a:t>
            </a:r>
            <a:r>
              <a:rPr lang="fr-FR" sz="2000" dirty="0">
                <a:cs typeface="Arial" charset="0"/>
              </a:rPr>
              <a:t>×</a:t>
            </a:r>
            <a:r>
              <a:rPr lang="fr-FR" sz="2000" i="1" dirty="0">
                <a:latin typeface="Symbol" charset="2"/>
                <a:cs typeface="Symbol" charset="2"/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fr-FR" sz="2000" dirty="0" smtClean="0"/>
              <a:t>n: </a:t>
            </a:r>
            <a:r>
              <a:rPr lang="fr-FR" sz="2000" dirty="0" err="1"/>
              <a:t>number</a:t>
            </a:r>
            <a:r>
              <a:rPr lang="fr-FR" sz="2000" dirty="0"/>
              <a:t> of </a:t>
            </a:r>
            <a:r>
              <a:rPr lang="fr-FR" sz="2000" dirty="0" err="1"/>
              <a:t>individuals</a:t>
            </a:r>
            <a:r>
              <a:rPr lang="fr-FR" sz="2000" dirty="0"/>
              <a:t> in the </a:t>
            </a:r>
            <a:r>
              <a:rPr lang="fr-FR" sz="2000" dirty="0" err="1"/>
              <a:t>regional</a:t>
            </a:r>
            <a:r>
              <a:rPr lang="fr-FR" sz="2000" dirty="0"/>
              <a:t> </a:t>
            </a:r>
            <a:r>
              <a:rPr lang="fr-FR" sz="2000" dirty="0" err="1"/>
              <a:t>species</a:t>
            </a:r>
            <a:r>
              <a:rPr lang="fr-FR" sz="2000" dirty="0"/>
              <a:t> pool</a:t>
            </a:r>
          </a:p>
          <a:p>
            <a:pPr>
              <a:spcBef>
                <a:spcPct val="50000"/>
              </a:spcBef>
            </a:pPr>
            <a:r>
              <a:rPr lang="fr-FR" sz="2000" dirty="0">
                <a:latin typeface="Symbol" charset="0"/>
              </a:rPr>
              <a:t>n</a:t>
            </a:r>
            <a:r>
              <a:rPr lang="fr-FR" sz="2000" dirty="0"/>
              <a:t> : </a:t>
            </a:r>
            <a:r>
              <a:rPr lang="fr-FR" sz="2000" dirty="0" err="1"/>
              <a:t>speciation</a:t>
            </a:r>
            <a:r>
              <a:rPr lang="fr-FR" sz="2000" dirty="0"/>
              <a:t> rate</a:t>
            </a:r>
            <a:endParaRPr lang="fr-FR" sz="2000" i="1" dirty="0">
              <a:latin typeface="SymbolMono BT" charset="0"/>
              <a:cs typeface="Arial" charset="0"/>
            </a:endParaRPr>
          </a:p>
        </p:txBody>
      </p:sp>
      <p:pic>
        <p:nvPicPr>
          <p:cNvPr id="2279458" name="Picture 34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432284"/>
            <a:ext cx="401637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59" name="Picture 35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716571"/>
            <a:ext cx="40005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60" name="Picture 36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473684"/>
            <a:ext cx="401637" cy="4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61" name="Picture 37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922821"/>
            <a:ext cx="40005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62" name="Picture 38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556109"/>
            <a:ext cx="401637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63" name="Picture 39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065571"/>
            <a:ext cx="401637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64" name="Picture 40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76759"/>
            <a:ext cx="40163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65" name="Picture 41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249721"/>
            <a:ext cx="40005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66" name="Picture 42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229209"/>
            <a:ext cx="401638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67" name="Picture 43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29209"/>
            <a:ext cx="401637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68" name="Picture 44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125896"/>
            <a:ext cx="401637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69" name="Picture 45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187809"/>
            <a:ext cx="40005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70" name="Picture 46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738671"/>
            <a:ext cx="401637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71" name="Picture 47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167296"/>
            <a:ext cx="401637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72" name="Picture 48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105384"/>
            <a:ext cx="40163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73" name="Picture 49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2371959"/>
            <a:ext cx="401637" cy="4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74" name="Picture 50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16434"/>
            <a:ext cx="401637" cy="4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75" name="Picture 51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2798996"/>
            <a:ext cx="401637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76" name="Picture 52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534009"/>
            <a:ext cx="40163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77" name="Picture 53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595921"/>
            <a:ext cx="401637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78" name="Picture 54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527659"/>
            <a:ext cx="398462" cy="4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79" name="Picture 55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045059"/>
            <a:ext cx="40163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80" name="Picture 56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64309"/>
            <a:ext cx="40163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81" name="Picture 57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948596"/>
            <a:ext cx="40005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82" name="Picture 58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5705709"/>
            <a:ext cx="401638" cy="4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83" name="Picture 59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4846"/>
            <a:ext cx="40005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84" name="Picture 60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88134"/>
            <a:ext cx="40163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85" name="Picture 61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97596"/>
            <a:ext cx="401638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86" name="Picture 62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08784"/>
            <a:ext cx="401637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87" name="Picture 63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481746"/>
            <a:ext cx="40005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88" name="Picture 64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461234"/>
            <a:ext cx="401637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89" name="Picture 65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461234"/>
            <a:ext cx="40163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90" name="Picture 66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4357921"/>
            <a:ext cx="401638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91" name="Picture 67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4419834"/>
            <a:ext cx="40005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92" name="Picture 68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970696"/>
            <a:ext cx="401638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93" name="Picture 69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5399321"/>
            <a:ext cx="401638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94" name="Picture 70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337409"/>
            <a:ext cx="401637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95" name="Picture 71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603984"/>
            <a:ext cx="401638" cy="4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96" name="Picture 72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848459"/>
            <a:ext cx="401638" cy="4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97" name="Picture 73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31021"/>
            <a:ext cx="40163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98" name="Picture 74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766034"/>
            <a:ext cx="401637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499" name="Picture 75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827946"/>
            <a:ext cx="40163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500" name="Picture 76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759684"/>
            <a:ext cx="398463" cy="4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501" name="Picture 77" descr="na01441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5234221"/>
            <a:ext cx="401637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9502" name="AutoShape 78"/>
          <p:cNvSpPr>
            <a:spLocks noChangeArrowheads="1"/>
          </p:cNvSpPr>
          <p:nvPr/>
        </p:nvSpPr>
        <p:spPr bwMode="auto">
          <a:xfrm rot="3669693">
            <a:off x="7127875" y="1741721"/>
            <a:ext cx="576263" cy="1655763"/>
          </a:xfrm>
          <a:prstGeom prst="curvedRightArrow">
            <a:avLst>
              <a:gd name="adj1" fmla="val 27123"/>
              <a:gd name="adj2" fmla="val 84589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79503" name="AutoShape 79"/>
          <p:cNvSpPr>
            <a:spLocks noChangeArrowheads="1"/>
          </p:cNvSpPr>
          <p:nvPr/>
        </p:nvSpPr>
        <p:spPr bwMode="auto">
          <a:xfrm>
            <a:off x="5508625" y="5378684"/>
            <a:ext cx="1368425" cy="287337"/>
          </a:xfrm>
          <a:prstGeom prst="rightArrow">
            <a:avLst>
              <a:gd name="adj1" fmla="val 41435"/>
              <a:gd name="adj2" fmla="val 8843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810985" y="1864212"/>
            <a:ext cx="2816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The </a:t>
            </a:r>
            <a:r>
              <a:rPr lang="fr-FR" sz="2000" dirty="0" err="1" smtClean="0"/>
              <a:t>regional</a:t>
            </a:r>
            <a:r>
              <a:rPr lang="fr-FR" sz="2000" dirty="0" smtClean="0"/>
              <a:t> </a:t>
            </a:r>
            <a:r>
              <a:rPr lang="fr-FR" sz="2000" dirty="0" err="1" smtClean="0"/>
              <a:t>species</a:t>
            </a:r>
            <a:r>
              <a:rPr lang="fr-FR" sz="2000" dirty="0" smtClean="0"/>
              <a:t> pool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7774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Predictions</a:t>
            </a:r>
            <a:r>
              <a:rPr lang="fr-FR" dirty="0" smtClean="0"/>
              <a:t> of the </a:t>
            </a:r>
            <a:r>
              <a:rPr lang="fr-FR" dirty="0" err="1" smtClean="0"/>
              <a:t>neutral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The </a:t>
            </a:r>
            <a:r>
              <a:rPr lang="fr-FR" dirty="0" err="1" smtClean="0"/>
              <a:t>same</a:t>
            </a:r>
            <a:r>
              <a:rPr lang="fr-FR" dirty="0" smtClean="0"/>
              <a:t> model </a:t>
            </a:r>
            <a:r>
              <a:rPr lang="fr-FR" dirty="0" err="1" smtClean="0"/>
              <a:t>predicts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The </a:t>
            </a:r>
            <a:r>
              <a:rPr lang="fr-FR" dirty="0" err="1" smtClean="0"/>
              <a:t>shape</a:t>
            </a:r>
            <a:r>
              <a:rPr lang="fr-FR" dirty="0" smtClean="0"/>
              <a:t> of a </a:t>
            </a:r>
            <a:r>
              <a:rPr lang="fr-FR" dirty="0" err="1" smtClean="0"/>
              <a:t>species</a:t>
            </a:r>
            <a:r>
              <a:rPr lang="fr-FR" dirty="0" smtClean="0"/>
              <a:t> </a:t>
            </a:r>
            <a:r>
              <a:rPr lang="fr-FR" dirty="0" err="1" smtClean="0"/>
              <a:t>abundance</a:t>
            </a:r>
            <a:r>
              <a:rPr lang="fr-FR" dirty="0" smtClean="0"/>
              <a:t> distribution (</a:t>
            </a:r>
            <a:r>
              <a:rPr lang="fr-FR" dirty="0" err="1" smtClean="0"/>
              <a:t>useful</a:t>
            </a:r>
            <a:r>
              <a:rPr lang="fr-FR" dirty="0" smtClean="0"/>
              <a:t> to </a:t>
            </a:r>
            <a:r>
              <a:rPr lang="fr-FR" dirty="0" err="1" smtClean="0"/>
              <a:t>ecologists</a:t>
            </a:r>
            <a:r>
              <a:rPr lang="fr-F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The </a:t>
            </a:r>
            <a:r>
              <a:rPr lang="fr-FR" dirty="0" err="1" smtClean="0"/>
              <a:t>shape</a:t>
            </a:r>
            <a:r>
              <a:rPr lang="fr-FR" dirty="0" smtClean="0"/>
              <a:t> of </a:t>
            </a:r>
            <a:r>
              <a:rPr lang="fr-FR" dirty="0" err="1" smtClean="0"/>
              <a:t>phylogenetic</a:t>
            </a:r>
            <a:r>
              <a:rPr lang="fr-FR" dirty="0" smtClean="0"/>
              <a:t> </a:t>
            </a:r>
            <a:r>
              <a:rPr lang="fr-FR" dirty="0" err="1" smtClean="0"/>
              <a:t>trees</a:t>
            </a:r>
            <a:r>
              <a:rPr lang="fr-FR" dirty="0" smtClean="0"/>
              <a:t> (</a:t>
            </a:r>
            <a:r>
              <a:rPr lang="fr-FR" dirty="0" err="1" smtClean="0"/>
              <a:t>useful</a:t>
            </a:r>
            <a:r>
              <a:rPr lang="fr-FR" dirty="0" smtClean="0"/>
              <a:t> to </a:t>
            </a:r>
            <a:r>
              <a:rPr lang="fr-FR" dirty="0" err="1" smtClean="0"/>
              <a:t>macroevolutionists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For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reason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an attractive model in </a:t>
            </a:r>
            <a:r>
              <a:rPr lang="fr-FR" dirty="0" err="1" smtClean="0"/>
              <a:t>biodiversity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281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Method</a:t>
            </a:r>
            <a:r>
              <a:rPr lang="fr-FR" dirty="0" smtClean="0"/>
              <a:t> to </a:t>
            </a:r>
            <a:r>
              <a:rPr lang="fr-FR" dirty="0" err="1" smtClean="0"/>
              <a:t>construct</a:t>
            </a:r>
            <a:r>
              <a:rPr lang="fr-FR" dirty="0" smtClean="0"/>
              <a:t> </a:t>
            </a:r>
            <a:r>
              <a:rPr lang="fr-FR" dirty="0" err="1" smtClean="0"/>
              <a:t>multispecies</a:t>
            </a:r>
            <a:r>
              <a:rPr lang="fr-FR" dirty="0" smtClean="0"/>
              <a:t> </a:t>
            </a:r>
            <a:r>
              <a:rPr lang="fr-FR" dirty="0" err="1" smtClean="0"/>
              <a:t>trees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neutral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endParaRPr lang="fr-FR" dirty="0"/>
          </a:p>
        </p:txBody>
      </p:sp>
      <p:pic>
        <p:nvPicPr>
          <p:cNvPr id="211" name="Image 2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03" y="1460500"/>
            <a:ext cx="5080000" cy="5397500"/>
          </a:xfrm>
          <a:prstGeom prst="rect">
            <a:avLst/>
          </a:prstGeom>
        </p:spPr>
      </p:pic>
      <p:cxnSp>
        <p:nvCxnSpPr>
          <p:cNvPr id="214" name="Connecteur droit avec flèche 213"/>
          <p:cNvCxnSpPr/>
          <p:nvPr/>
        </p:nvCxnSpPr>
        <p:spPr>
          <a:xfrm flipH="1" flipV="1">
            <a:off x="3616877" y="4293585"/>
            <a:ext cx="1780827" cy="193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ZoneTexte 215"/>
          <p:cNvSpPr txBox="1"/>
          <p:nvPr/>
        </p:nvSpPr>
        <p:spPr>
          <a:xfrm>
            <a:off x="5538244" y="4307391"/>
            <a:ext cx="2340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Hits </a:t>
            </a:r>
            <a:r>
              <a:rPr lang="fr-FR" dirty="0" err="1" smtClean="0"/>
              <a:t>with</a:t>
            </a:r>
            <a:r>
              <a:rPr lang="fr-FR" dirty="0" smtClean="0"/>
              <a:t> an </a:t>
            </a:r>
            <a:r>
              <a:rPr lang="fr-FR" dirty="0" err="1" smtClean="0"/>
              <a:t>intensity</a:t>
            </a:r>
            <a:r>
              <a:rPr lang="fr-FR" dirty="0" smtClean="0"/>
              <a:t> </a:t>
            </a:r>
            <a:r>
              <a:rPr lang="fr-FR" dirty="0" smtClean="0">
                <a:latin typeface="Symbol" charset="2"/>
                <a:cs typeface="Symbol" charset="2"/>
              </a:rPr>
              <a:t>q</a:t>
            </a:r>
            <a:endParaRPr lang="fr-FR" dirty="0">
              <a:latin typeface="Symbol" charset="2"/>
              <a:cs typeface="Symbol" charset="2"/>
            </a:endParaRPr>
          </a:p>
        </p:txBody>
      </p:sp>
      <p:cxnSp>
        <p:nvCxnSpPr>
          <p:cNvPr id="218" name="Connecteur droit avec flèche 217"/>
          <p:cNvCxnSpPr/>
          <p:nvPr/>
        </p:nvCxnSpPr>
        <p:spPr>
          <a:xfrm flipH="1">
            <a:off x="5397705" y="6046913"/>
            <a:ext cx="306198" cy="179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1" name="ZoneTexte 220"/>
          <p:cNvSpPr txBox="1"/>
          <p:nvPr/>
        </p:nvSpPr>
        <p:spPr>
          <a:xfrm>
            <a:off x="5749280" y="5716113"/>
            <a:ext cx="268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cs typeface="Symbol" charset="2"/>
              </a:rPr>
              <a:t>Incomplete</a:t>
            </a:r>
            <a:r>
              <a:rPr lang="fr-FR" dirty="0" smtClean="0">
                <a:cs typeface="Symbol" charset="2"/>
              </a:rPr>
              <a:t> </a:t>
            </a:r>
            <a:r>
              <a:rPr lang="fr-FR" dirty="0" err="1" smtClean="0">
                <a:cs typeface="Symbol" charset="2"/>
              </a:rPr>
              <a:t>lineage</a:t>
            </a:r>
            <a:r>
              <a:rPr lang="fr-FR" dirty="0" smtClean="0">
                <a:cs typeface="Symbol" charset="2"/>
              </a:rPr>
              <a:t> </a:t>
            </a:r>
            <a:r>
              <a:rPr lang="fr-FR" dirty="0" err="1" smtClean="0">
                <a:cs typeface="Symbol" charset="2"/>
              </a:rPr>
              <a:t>sorting</a:t>
            </a:r>
            <a:endParaRPr lang="fr-FR" dirty="0">
              <a:cs typeface="Symbol" charset="2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2878864" y="3064874"/>
            <a:ext cx="3002010" cy="4699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6087947" y="2954428"/>
            <a:ext cx="192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Coalescence </a:t>
            </a:r>
            <a:r>
              <a:rPr lang="fr-FR" dirty="0" err="1" smtClean="0"/>
              <a:t>event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479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  <p:bldP spid="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Urn</a:t>
            </a:r>
            <a:r>
              <a:rPr lang="fr-FR" dirty="0" smtClean="0"/>
              <a:t> construction of </a:t>
            </a:r>
            <a:r>
              <a:rPr lang="fr-FR" dirty="0" err="1" smtClean="0"/>
              <a:t>species</a:t>
            </a:r>
            <a:r>
              <a:rPr lang="fr-FR" dirty="0" smtClean="0"/>
              <a:t> </a:t>
            </a:r>
            <a:r>
              <a:rPr lang="fr-FR" dirty="0" err="1" smtClean="0"/>
              <a:t>abundance</a:t>
            </a:r>
            <a:r>
              <a:rPr lang="fr-FR" dirty="0" smtClean="0"/>
              <a:t> distributions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143" y="5691867"/>
            <a:ext cx="3683000" cy="4826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" y="5209267"/>
            <a:ext cx="7473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It </a:t>
            </a:r>
            <a:r>
              <a:rPr lang="fr-FR" dirty="0" err="1" smtClean="0"/>
              <a:t>follows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</a:t>
            </a:r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species</a:t>
            </a:r>
            <a:r>
              <a:rPr lang="fr-FR" dirty="0" smtClean="0"/>
              <a:t> S</a:t>
            </a:r>
            <a:r>
              <a:rPr lang="fr-FR" baseline="-25000" dirty="0" smtClean="0"/>
              <a:t>n</a:t>
            </a:r>
            <a:r>
              <a:rPr lang="fr-FR" dirty="0" smtClean="0"/>
              <a:t> for a </a:t>
            </a:r>
            <a:r>
              <a:rPr lang="fr-FR" dirty="0" err="1" smtClean="0"/>
              <a:t>sample</a:t>
            </a:r>
            <a:r>
              <a:rPr lang="fr-FR" dirty="0" smtClean="0"/>
              <a:t> of n </a:t>
            </a:r>
            <a:r>
              <a:rPr lang="fr-FR" dirty="0" err="1" smtClean="0"/>
              <a:t>individuals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endParaRPr lang="fr-FR" dirty="0">
              <a:latin typeface="Symbol" charset="2"/>
              <a:cs typeface="Symbol" charset="2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8422" y="158322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Random</a:t>
            </a:r>
            <a:r>
              <a:rPr lang="fr-FR" dirty="0" smtClean="0"/>
              <a:t> partitions of </a:t>
            </a:r>
            <a:r>
              <a:rPr lang="fr-FR" dirty="0" err="1" smtClean="0"/>
              <a:t>samples</a:t>
            </a:r>
            <a:r>
              <a:rPr lang="fr-FR" dirty="0" smtClean="0"/>
              <a:t> of </a:t>
            </a:r>
            <a:r>
              <a:rPr lang="fr-FR" dirty="0" err="1" smtClean="0"/>
              <a:t>individuals</a:t>
            </a:r>
            <a:r>
              <a:rPr lang="fr-FR" dirty="0" smtClean="0"/>
              <a:t> </a:t>
            </a:r>
            <a:r>
              <a:rPr lang="fr-FR" dirty="0" smtClean="0"/>
              <a:t>in the </a:t>
            </a:r>
            <a:r>
              <a:rPr lang="fr-FR" dirty="0" err="1" smtClean="0"/>
              <a:t>neutral</a:t>
            </a:r>
            <a:r>
              <a:rPr lang="fr-FR" dirty="0" smtClean="0"/>
              <a:t> model are </a:t>
            </a:r>
            <a:r>
              <a:rPr lang="fr-FR" dirty="0" err="1" smtClean="0"/>
              <a:t>equivalent</a:t>
            </a:r>
            <a:r>
              <a:rPr lang="fr-FR" dirty="0" smtClean="0"/>
              <a:t> to </a:t>
            </a:r>
            <a:r>
              <a:rPr lang="fr-FR" dirty="0" err="1" smtClean="0"/>
              <a:t>random</a:t>
            </a:r>
            <a:r>
              <a:rPr lang="fr-FR" dirty="0" smtClean="0"/>
              <a:t> partitions </a:t>
            </a:r>
            <a:r>
              <a:rPr lang="fr-FR" dirty="0" err="1" smtClean="0"/>
              <a:t>generated</a:t>
            </a:r>
            <a:r>
              <a:rPr lang="fr-FR" dirty="0" smtClean="0"/>
              <a:t> by </a:t>
            </a:r>
            <a:r>
              <a:rPr lang="fr-FR" dirty="0" err="1" smtClean="0"/>
              <a:t>Hoppe’s</a:t>
            </a:r>
            <a:r>
              <a:rPr lang="fr-FR" dirty="0" smtClean="0"/>
              <a:t> </a:t>
            </a:r>
            <a:r>
              <a:rPr lang="fr-FR" dirty="0" err="1" smtClean="0"/>
              <a:t>urn</a:t>
            </a:r>
            <a:r>
              <a:rPr lang="fr-FR" dirty="0" smtClean="0"/>
              <a:t> </a:t>
            </a:r>
            <a:r>
              <a:rPr lang="fr-FR" dirty="0" err="1" smtClean="0"/>
              <a:t>scheme</a:t>
            </a:r>
            <a:r>
              <a:rPr lang="fr-FR" dirty="0" smtClean="0"/>
              <a:t> (</a:t>
            </a:r>
            <a:r>
              <a:rPr lang="fr-FR" dirty="0" err="1" smtClean="0"/>
              <a:t>Hoppe</a:t>
            </a:r>
            <a:r>
              <a:rPr lang="fr-FR" dirty="0" smtClean="0"/>
              <a:t> 1984)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b="38418"/>
          <a:stretch/>
        </p:blipFill>
        <p:spPr>
          <a:xfrm>
            <a:off x="734366" y="2398886"/>
            <a:ext cx="7952434" cy="26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Broken</a:t>
            </a:r>
            <a:r>
              <a:rPr lang="fr-FR" dirty="0" smtClean="0"/>
              <a:t> stick construction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097" y="3999791"/>
            <a:ext cx="6122727" cy="57544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200" y="1417638"/>
            <a:ext cx="8367144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Another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to look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to </a:t>
            </a:r>
            <a:r>
              <a:rPr lang="fr-FR" dirty="0" err="1" smtClean="0"/>
              <a:t>consider</a:t>
            </a:r>
            <a:r>
              <a:rPr lang="fr-FR" dirty="0" smtClean="0"/>
              <a:t> the </a:t>
            </a:r>
            <a:r>
              <a:rPr lang="fr-FR" dirty="0" err="1" smtClean="0"/>
              <a:t>forward</a:t>
            </a:r>
            <a:r>
              <a:rPr lang="fr-FR" dirty="0" smtClean="0"/>
              <a:t> in time </a:t>
            </a:r>
            <a:r>
              <a:rPr lang="fr-FR" dirty="0" err="1" smtClean="0"/>
              <a:t>neutral</a:t>
            </a:r>
            <a:r>
              <a:rPr lang="fr-FR" dirty="0" smtClean="0"/>
              <a:t> model (Fisher-W</a:t>
            </a:r>
            <a:r>
              <a:rPr lang="fr-FR" dirty="0" smtClean="0"/>
              <a:t>ri</a:t>
            </a:r>
            <a:r>
              <a:rPr lang="fr-FR" dirty="0" smtClean="0"/>
              <a:t>ght or Moran model </a:t>
            </a:r>
            <a:r>
              <a:rPr lang="fr-FR" dirty="0" err="1" smtClean="0"/>
              <a:t>with</a:t>
            </a:r>
            <a:r>
              <a:rPr lang="fr-FR" dirty="0" smtClean="0"/>
              <a:t> mutation) </a:t>
            </a:r>
            <a:r>
              <a:rPr lang="fr-FR" dirty="0" err="1" smtClean="0"/>
              <a:t>which</a:t>
            </a:r>
            <a:r>
              <a:rPr lang="fr-FR" dirty="0" smtClean="0"/>
              <a:t> assumes </a:t>
            </a:r>
            <a:r>
              <a:rPr lang="fr-FR" dirty="0" err="1" smtClean="0"/>
              <a:t>that</a:t>
            </a:r>
            <a:r>
              <a:rPr lang="fr-FR" dirty="0" smtClean="0"/>
              <a:t> n</a:t>
            </a:r>
            <a:r>
              <a:rPr lang="fr-FR" dirty="0" smtClean="0">
                <a:sym typeface="Wingdings"/>
              </a:rPr>
              <a:t>∞</a:t>
            </a:r>
          </a:p>
          <a:p>
            <a:pPr marL="342900" indent="-342900">
              <a:buFont typeface="+mj-lt"/>
              <a:buAutoNum type="arabicPeriod"/>
            </a:pPr>
            <a:endParaRPr lang="fr-FR" dirty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ym typeface="Wingdings"/>
              </a:rPr>
              <a:t>In </a:t>
            </a:r>
            <a:r>
              <a:rPr lang="fr-FR" dirty="0" err="1" smtClean="0">
                <a:sym typeface="Wingdings"/>
              </a:rPr>
              <a:t>that</a:t>
            </a:r>
            <a:r>
              <a:rPr lang="fr-FR" dirty="0" smtClean="0">
                <a:sym typeface="Wingdings"/>
              </a:rPr>
              <a:t> case the </a:t>
            </a:r>
            <a:r>
              <a:rPr lang="fr-FR" dirty="0" err="1" smtClean="0">
                <a:sym typeface="Wingdings"/>
              </a:rPr>
              <a:t>equilibrium</a:t>
            </a:r>
            <a:r>
              <a:rPr lang="fr-FR" dirty="0" smtClean="0">
                <a:sym typeface="Wingdings"/>
              </a:rPr>
              <a:t> distribution of relative </a:t>
            </a:r>
            <a:r>
              <a:rPr lang="fr-FR" dirty="0" err="1" smtClean="0">
                <a:sym typeface="Wingdings"/>
              </a:rPr>
              <a:t>species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abundances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is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given</a:t>
            </a:r>
            <a:r>
              <a:rPr lang="fr-FR" dirty="0" smtClean="0">
                <a:sym typeface="Wingdings"/>
              </a:rPr>
              <a:t> by a Dirichlet </a:t>
            </a:r>
            <a:r>
              <a:rPr lang="fr-FR" dirty="0" err="1" smtClean="0">
                <a:sym typeface="Wingdings"/>
              </a:rPr>
              <a:t>process</a:t>
            </a:r>
            <a:r>
              <a:rPr lang="fr-FR" dirty="0" smtClean="0">
                <a:sym typeface="Wingdings"/>
              </a:rPr>
              <a:t> (</a:t>
            </a:r>
            <a:r>
              <a:rPr lang="fr-FR" dirty="0" err="1" smtClean="0">
                <a:sym typeface="Wingdings"/>
              </a:rPr>
              <a:t>see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e.g</a:t>
            </a:r>
            <a:r>
              <a:rPr lang="fr-FR" dirty="0" smtClean="0">
                <a:sym typeface="Wingdings"/>
              </a:rPr>
              <a:t>. </a:t>
            </a:r>
            <a:r>
              <a:rPr lang="fr-FR" dirty="0" err="1" smtClean="0">
                <a:sym typeface="Wingdings"/>
              </a:rPr>
              <a:t>Watterson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Theoretical</a:t>
            </a:r>
            <a:r>
              <a:rPr lang="fr-FR" dirty="0" smtClean="0">
                <a:sym typeface="Wingdings"/>
              </a:rPr>
              <a:t> Population </a:t>
            </a:r>
            <a:r>
              <a:rPr lang="fr-FR" dirty="0" err="1" smtClean="0">
                <a:sym typeface="Wingdings"/>
              </a:rPr>
              <a:t>Genetics</a:t>
            </a:r>
            <a:r>
              <a:rPr lang="fr-FR" dirty="0" smtClean="0">
                <a:sym typeface="Wingdings"/>
              </a:rPr>
              <a:t> 1976)</a:t>
            </a:r>
          </a:p>
          <a:p>
            <a:pPr marL="342900" indent="-342900">
              <a:buFont typeface="+mj-lt"/>
              <a:buAutoNum type="arabicPeriod"/>
            </a:pPr>
            <a:endParaRPr lang="fr-FR" dirty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ym typeface="Wingdings"/>
              </a:rPr>
              <a:t>Relative </a:t>
            </a:r>
            <a:r>
              <a:rPr lang="fr-FR" dirty="0" err="1" smtClean="0">
                <a:sym typeface="Wingdings"/>
              </a:rPr>
              <a:t>species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abundance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complying</a:t>
            </a:r>
            <a:r>
              <a:rPr lang="fr-FR" dirty="0" smtClean="0">
                <a:sym typeface="Wingdings"/>
              </a:rPr>
              <a:t> to a Dirichlet </a:t>
            </a:r>
            <a:r>
              <a:rPr lang="fr-FR" dirty="0" err="1" smtClean="0">
                <a:sym typeface="Wingdings"/>
              </a:rPr>
              <a:t>process</a:t>
            </a:r>
            <a:r>
              <a:rPr lang="fr-FR" dirty="0" smtClean="0">
                <a:sym typeface="Wingdings"/>
              </a:rPr>
              <a:t> (i.e. ‘</a:t>
            </a:r>
            <a:r>
              <a:rPr lang="fr-FR" dirty="0" err="1" smtClean="0">
                <a:sym typeface="Wingdings"/>
              </a:rPr>
              <a:t>drawn</a:t>
            </a:r>
            <a:r>
              <a:rPr lang="fr-FR" dirty="0" smtClean="0">
                <a:sym typeface="Wingdings"/>
              </a:rPr>
              <a:t>’ </a:t>
            </a:r>
            <a:r>
              <a:rPr lang="fr-FR" dirty="0" err="1" smtClean="0">
                <a:sym typeface="Wingdings"/>
              </a:rPr>
              <a:t>from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this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process</a:t>
            </a:r>
            <a:r>
              <a:rPr lang="fr-FR" dirty="0" smtClean="0">
                <a:sym typeface="Wingdings"/>
              </a:rPr>
              <a:t>) </a:t>
            </a:r>
            <a:r>
              <a:rPr lang="fr-FR" dirty="0" err="1" smtClean="0">
                <a:sym typeface="Wingdings"/>
              </a:rPr>
              <a:t>may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be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generated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through</a:t>
            </a:r>
            <a:r>
              <a:rPr lang="fr-FR" dirty="0" smtClean="0">
                <a:sym typeface="Wingdings"/>
              </a:rPr>
              <a:t> a simple </a:t>
            </a:r>
            <a:r>
              <a:rPr lang="fr-FR" dirty="0" err="1" smtClean="0">
                <a:sym typeface="Wingdings"/>
              </a:rPr>
              <a:t>procedure</a:t>
            </a:r>
            <a:r>
              <a:rPr lang="fr-FR" dirty="0" smtClean="0">
                <a:sym typeface="Wingdings"/>
              </a:rPr>
              <a:t> (Griffith, </a:t>
            </a:r>
            <a:r>
              <a:rPr lang="fr-FR" dirty="0" err="1" smtClean="0">
                <a:sym typeface="Wingdings"/>
              </a:rPr>
              <a:t>Engen</a:t>
            </a:r>
            <a:r>
              <a:rPr lang="fr-FR" dirty="0" smtClean="0">
                <a:sym typeface="Wingdings"/>
              </a:rPr>
              <a:t> &amp; </a:t>
            </a:r>
            <a:r>
              <a:rPr lang="fr-FR" dirty="0" err="1" smtClean="0">
                <a:sym typeface="Wingdings"/>
              </a:rPr>
              <a:t>McCloskey</a:t>
            </a:r>
            <a:r>
              <a:rPr lang="fr-FR" dirty="0" smtClean="0">
                <a:sym typeface="Wingdings"/>
              </a:rPr>
              <a:t>, or GEM construction)</a:t>
            </a:r>
          </a:p>
          <a:p>
            <a:pPr marL="342900" indent="-342900">
              <a:buFont typeface="+mj-lt"/>
              <a:buAutoNum type="arabicPeriod"/>
            </a:pPr>
            <a:endParaRPr lang="fr-FR" dirty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endParaRPr lang="fr-FR" dirty="0" smtClean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endParaRPr lang="fr-FR" dirty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ym typeface="Wingdings"/>
              </a:rPr>
              <a:t>This </a:t>
            </a:r>
            <a:r>
              <a:rPr lang="fr-FR" dirty="0" err="1" smtClean="0">
                <a:sym typeface="Wingdings"/>
              </a:rPr>
              <a:t>is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called</a:t>
            </a:r>
            <a:r>
              <a:rPr lang="fr-FR" dirty="0" smtClean="0">
                <a:sym typeface="Wingdings"/>
              </a:rPr>
              <a:t> the ‘</a:t>
            </a:r>
            <a:r>
              <a:rPr lang="fr-FR" dirty="0" err="1" smtClean="0">
                <a:sym typeface="Wingdings"/>
              </a:rPr>
              <a:t>broken</a:t>
            </a:r>
            <a:r>
              <a:rPr lang="fr-FR" dirty="0" smtClean="0">
                <a:sym typeface="Wingdings"/>
              </a:rPr>
              <a:t> stick’ construction </a:t>
            </a:r>
            <a:r>
              <a:rPr lang="fr-FR" dirty="0" err="1" smtClean="0">
                <a:sym typeface="Wingdings"/>
              </a:rPr>
              <a:t>because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it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is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like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breaking</a:t>
            </a:r>
            <a:r>
              <a:rPr lang="fr-FR" dirty="0" smtClean="0">
                <a:sym typeface="Wingdings"/>
              </a:rPr>
              <a:t> a stick of unit </a:t>
            </a:r>
            <a:r>
              <a:rPr lang="fr-FR" dirty="0" err="1" smtClean="0">
                <a:sym typeface="Wingdings"/>
              </a:rPr>
              <a:t>length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at</a:t>
            </a:r>
            <a:r>
              <a:rPr lang="fr-FR" dirty="0" smtClean="0">
                <a:sym typeface="Wingdings"/>
              </a:rPr>
              <a:t> a location </a:t>
            </a:r>
            <a:r>
              <a:rPr lang="fr-FR" dirty="0" err="1" smtClean="0">
                <a:sym typeface="Wingdings"/>
              </a:rPr>
              <a:t>given</a:t>
            </a:r>
            <a:r>
              <a:rPr lang="fr-FR" dirty="0" smtClean="0">
                <a:sym typeface="Wingdings"/>
              </a:rPr>
              <a:t> by W</a:t>
            </a:r>
            <a:r>
              <a:rPr lang="fr-FR" baseline="-25000" dirty="0" smtClean="0">
                <a:sym typeface="Wingdings"/>
              </a:rPr>
              <a:t>1</a:t>
            </a:r>
            <a:r>
              <a:rPr lang="fr-FR" dirty="0" smtClean="0">
                <a:sym typeface="Wingdings"/>
              </a:rPr>
              <a:t>, </a:t>
            </a:r>
            <a:r>
              <a:rPr lang="fr-FR" dirty="0" err="1" smtClean="0">
                <a:sym typeface="Wingdings"/>
              </a:rPr>
              <a:t>then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cutting</a:t>
            </a:r>
            <a:r>
              <a:rPr lang="fr-FR" dirty="0" smtClean="0">
                <a:sym typeface="Wingdings"/>
              </a:rPr>
              <a:t> the </a:t>
            </a:r>
            <a:r>
              <a:rPr lang="fr-FR" dirty="0" err="1" smtClean="0">
                <a:sym typeface="Wingdings"/>
              </a:rPr>
              <a:t>remaining</a:t>
            </a:r>
            <a:r>
              <a:rPr lang="fr-FR" dirty="0" smtClean="0">
                <a:sym typeface="Wingdings"/>
              </a:rPr>
              <a:t> stick (of </a:t>
            </a:r>
            <a:r>
              <a:rPr lang="fr-FR" dirty="0" err="1" smtClean="0">
                <a:sym typeface="Wingdings"/>
              </a:rPr>
              <a:t>length</a:t>
            </a:r>
            <a:r>
              <a:rPr lang="fr-FR" dirty="0" smtClean="0">
                <a:sym typeface="Wingdings"/>
              </a:rPr>
              <a:t> 1-W</a:t>
            </a:r>
            <a:r>
              <a:rPr lang="fr-FR" baseline="-25000" dirty="0" smtClean="0">
                <a:sym typeface="Wingdings"/>
              </a:rPr>
              <a:t>1</a:t>
            </a:r>
            <a:r>
              <a:rPr lang="fr-FR" dirty="0" smtClean="0">
                <a:sym typeface="Wingdings"/>
              </a:rPr>
              <a:t>) </a:t>
            </a:r>
            <a:r>
              <a:rPr lang="fr-FR" dirty="0" err="1" smtClean="0">
                <a:sym typeface="Wingdings"/>
              </a:rPr>
              <a:t>at</a:t>
            </a:r>
            <a:r>
              <a:rPr lang="fr-FR" dirty="0" smtClean="0">
                <a:sym typeface="Wingdings"/>
              </a:rPr>
              <a:t> a relative location W</a:t>
            </a:r>
            <a:r>
              <a:rPr lang="fr-FR" baseline="-25000" dirty="0" smtClean="0">
                <a:sym typeface="Wingdings"/>
              </a:rPr>
              <a:t>2</a:t>
            </a:r>
            <a:r>
              <a:rPr lang="fr-FR" dirty="0" smtClean="0">
                <a:sym typeface="Wingdings"/>
              </a:rPr>
              <a:t> (</a:t>
            </a:r>
            <a:r>
              <a:rPr lang="fr-FR" dirty="0" err="1" smtClean="0">
                <a:sym typeface="Wingdings"/>
              </a:rPr>
              <a:t>so</a:t>
            </a:r>
            <a:r>
              <a:rPr lang="fr-FR" dirty="0" smtClean="0">
                <a:sym typeface="Wingdings"/>
              </a:rPr>
              <a:t> the </a:t>
            </a:r>
            <a:r>
              <a:rPr lang="fr-FR" dirty="0" err="1" smtClean="0">
                <a:sym typeface="Wingdings"/>
              </a:rPr>
              <a:t>weight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is</a:t>
            </a:r>
            <a:r>
              <a:rPr lang="fr-FR" dirty="0" smtClean="0">
                <a:sym typeface="Wingdings"/>
              </a:rPr>
              <a:t> W</a:t>
            </a:r>
            <a:r>
              <a:rPr lang="fr-FR" baseline="-25000" dirty="0" smtClean="0">
                <a:sym typeface="Wingdings"/>
              </a:rPr>
              <a:t>2</a:t>
            </a:r>
            <a:r>
              <a:rPr lang="fr-FR" dirty="0" smtClean="0">
                <a:sym typeface="Wingdings"/>
              </a:rPr>
              <a:t>(1-W</a:t>
            </a:r>
            <a:r>
              <a:rPr lang="fr-FR" baseline="-25000" dirty="0" smtClean="0">
                <a:sym typeface="Wingdings"/>
              </a:rPr>
              <a:t>1</a:t>
            </a:r>
            <a:r>
              <a:rPr lang="fr-FR" dirty="0" smtClean="0">
                <a:sym typeface="Wingdings"/>
              </a:rPr>
              <a:t>) ) and </a:t>
            </a:r>
            <a:r>
              <a:rPr lang="fr-FR" dirty="0" err="1" smtClean="0">
                <a:sym typeface="Wingdings"/>
              </a:rPr>
              <a:t>so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forth</a:t>
            </a:r>
            <a:r>
              <a:rPr lang="fr-FR" dirty="0" smtClean="0">
                <a:sym typeface="Wingdings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fr-FR" dirty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This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is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mentioned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only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in passing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here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, but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this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is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an important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property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in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nonparameteric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Bayesian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estimation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, to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define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priors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in classification/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clustering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problems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(Ferguson 1973). 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7314</TotalTime>
  <Words>1315</Words>
  <Application>Microsoft Macintosh PowerPoint</Application>
  <PresentationFormat>Présentation à l'écran (4:3)</PresentationFormat>
  <Paragraphs>130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Properties of a stochastic model of macroevolution with protracted speciation</vt:lpstr>
      <vt:lpstr>The biodiversity challenge</vt:lpstr>
      <vt:lpstr>Problem with counting species</vt:lpstr>
      <vt:lpstr>Problem with placing species within a phylogenetic context (and defining species)</vt:lpstr>
      <vt:lpstr>Neutral theory of biodiversity and biogeography</vt:lpstr>
      <vt:lpstr>Predictions of the neutral theory</vt:lpstr>
      <vt:lpstr>Method to construct multispecies trees from the neutral theory</vt:lpstr>
      <vt:lpstr>Urn construction of species abundance distributions</vt:lpstr>
      <vt:lpstr>Broken stick construction</vt:lpstr>
      <vt:lpstr>An interesting historical paper</vt:lpstr>
      <vt:lpstr>Where neutral theory fails </vt:lpstr>
      <vt:lpstr>Hubbell’s proposal</vt:lpstr>
      <vt:lpstr>One solution: protracted speciation</vt:lpstr>
      <vt:lpstr>Another possible protracted model: urn construction</vt:lpstr>
      <vt:lpstr>Intuitive idea</vt:lpstr>
      <vt:lpstr>Broken stick construction</vt:lpstr>
      <vt:lpstr>Some asymptotic results</vt:lpstr>
      <vt:lpstr>What type of multispecies tree does this model generate?</vt:lpstr>
      <vt:lpstr>Realistic multispecies coalescents</vt:lpstr>
      <vt:lpstr>One possible idea: synchronous speciation events</vt:lpstr>
      <vt:lpstr>Theory for this model</vt:lpstr>
      <vt:lpstr>Asymptotic results</vt:lpstr>
      <vt:lpstr>Summary</vt:lpstr>
      <vt:lpstr>Questions</vt:lpstr>
      <vt:lpstr>Work ahead: a case for birds</vt:lpstr>
      <vt:lpstr>Exploring the polytomies of a phylogeny</vt:lpstr>
      <vt:lpstr>Idea</vt:lpstr>
      <vt:lpstr>Thank you</vt:lpstr>
    </vt:vector>
  </TitlesOfParts>
  <Company>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a stochastic model of biodiversity with protracted speciation</dc:title>
  <dc:creator>chave j</dc:creator>
  <cp:lastModifiedBy>chave j</cp:lastModifiedBy>
  <cp:revision>63</cp:revision>
  <dcterms:created xsi:type="dcterms:W3CDTF">2017-10-06T19:09:03Z</dcterms:created>
  <dcterms:modified xsi:type="dcterms:W3CDTF">2017-10-12T07:11:13Z</dcterms:modified>
</cp:coreProperties>
</file>